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handoutMasterIdLst>
    <p:handoutMasterId r:id="rId65"/>
  </p:handoutMasterIdLst>
  <p:sldIdLst>
    <p:sldId id="256" r:id="rId2"/>
    <p:sldId id="257" r:id="rId3"/>
    <p:sldId id="258" r:id="rId4"/>
    <p:sldId id="278" r:id="rId5"/>
    <p:sldId id="284" r:id="rId6"/>
    <p:sldId id="259" r:id="rId7"/>
    <p:sldId id="290" r:id="rId8"/>
    <p:sldId id="325" r:id="rId9"/>
    <p:sldId id="328" r:id="rId10"/>
    <p:sldId id="260" r:id="rId11"/>
    <p:sldId id="285" r:id="rId12"/>
    <p:sldId id="261" r:id="rId13"/>
    <p:sldId id="262" r:id="rId14"/>
    <p:sldId id="283" r:id="rId15"/>
    <p:sldId id="264" r:id="rId16"/>
    <p:sldId id="281" r:id="rId17"/>
    <p:sldId id="291" r:id="rId18"/>
    <p:sldId id="265" r:id="rId19"/>
    <p:sldId id="294" r:id="rId20"/>
    <p:sldId id="289" r:id="rId21"/>
    <p:sldId id="266" r:id="rId22"/>
    <p:sldId id="293" r:id="rId23"/>
    <p:sldId id="267" r:id="rId24"/>
    <p:sldId id="279" r:id="rId25"/>
    <p:sldId id="296" r:id="rId26"/>
    <p:sldId id="282" r:id="rId27"/>
    <p:sldId id="286" r:id="rId28"/>
    <p:sldId id="299" r:id="rId29"/>
    <p:sldId id="287" r:id="rId30"/>
    <p:sldId id="300" r:id="rId31"/>
    <p:sldId id="268" r:id="rId32"/>
    <p:sldId id="295" r:id="rId33"/>
    <p:sldId id="313" r:id="rId34"/>
    <p:sldId id="301" r:id="rId35"/>
    <p:sldId id="270" r:id="rId36"/>
    <p:sldId id="271" r:id="rId37"/>
    <p:sldId id="302" r:id="rId38"/>
    <p:sldId id="303" r:id="rId39"/>
    <p:sldId id="304" r:id="rId40"/>
    <p:sldId id="306" r:id="rId41"/>
    <p:sldId id="307" r:id="rId42"/>
    <p:sldId id="305" r:id="rId43"/>
    <p:sldId id="317" r:id="rId44"/>
    <p:sldId id="308" r:id="rId45"/>
    <p:sldId id="318" r:id="rId46"/>
    <p:sldId id="319" r:id="rId47"/>
    <p:sldId id="315" r:id="rId48"/>
    <p:sldId id="320" r:id="rId49"/>
    <p:sldId id="322" r:id="rId50"/>
    <p:sldId id="309" r:id="rId51"/>
    <p:sldId id="310" r:id="rId52"/>
    <p:sldId id="311" r:id="rId53"/>
    <p:sldId id="312" r:id="rId54"/>
    <p:sldId id="324" r:id="rId55"/>
    <p:sldId id="288" r:id="rId56"/>
    <p:sldId id="273" r:id="rId57"/>
    <p:sldId id="274" r:id="rId58"/>
    <p:sldId id="275" r:id="rId59"/>
    <p:sldId id="326" r:id="rId60"/>
    <p:sldId id="327" r:id="rId61"/>
    <p:sldId id="276" r:id="rId62"/>
    <p:sldId id="277"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59" autoAdjust="0"/>
    <p:restoredTop sz="94280" autoAdjust="0"/>
  </p:normalViewPr>
  <p:slideViewPr>
    <p:cSldViewPr snapToGrid="0" snapToObjects="1">
      <p:cViewPr varScale="1">
        <p:scale>
          <a:sx n="93" d="100"/>
          <a:sy n="93" d="100"/>
        </p:scale>
        <p:origin x="984"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86" d="100"/>
        <a:sy n="186" d="100"/>
      </p:scale>
      <p:origin x="0" y="0"/>
    </p:cViewPr>
  </p:sorterViewPr>
  <p:notesViewPr>
    <p:cSldViewPr snapToGrid="0" snapToObjects="1">
      <p:cViewPr varScale="1">
        <p:scale>
          <a:sx n="55" d="100"/>
          <a:sy n="55" d="100"/>
        </p:scale>
        <p:origin x="288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D64226-5664-8C46-9F08-F2BB8F24BFD1}" type="datetimeFigureOut">
              <a:rPr lang="en-US" smtClean="0"/>
              <a:t>1/21/2019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446FA15-9E91-124C-8FF7-35E20A3BAFA4}" type="slidenum">
              <a:rPr lang="en-US" smtClean="0"/>
              <a:t>‹#›</a:t>
            </a:fld>
            <a:endParaRPr lang="en-US"/>
          </a:p>
        </p:txBody>
      </p:sp>
    </p:spTree>
    <p:extLst>
      <p:ext uri="{BB962C8B-B14F-4D97-AF65-F5344CB8AC3E}">
        <p14:creationId xmlns:p14="http://schemas.microsoft.com/office/powerpoint/2010/main" val="12588731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65A72C-50B5-024E-B980-FD1A2CF9647F}" type="datetimeFigureOut">
              <a:rPr lang="en-US" smtClean="0"/>
              <a:t>1/21/2019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F53AFF-E851-EE44-882E-7F815B66F81A}" type="slidenum">
              <a:rPr lang="en-US" smtClean="0"/>
              <a:t>‹#›</a:t>
            </a:fld>
            <a:endParaRPr lang="en-US"/>
          </a:p>
        </p:txBody>
      </p:sp>
    </p:spTree>
    <p:extLst>
      <p:ext uri="{BB962C8B-B14F-4D97-AF65-F5344CB8AC3E}">
        <p14:creationId xmlns:p14="http://schemas.microsoft.com/office/powerpoint/2010/main" val="8092295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Ask questions  all are good  I will be trying to tell a story about a s/c mission</a:t>
            </a:r>
          </a:p>
        </p:txBody>
      </p:sp>
      <p:sp>
        <p:nvSpPr>
          <p:cNvPr id="4" name="Slide Number Placeholder 3"/>
          <p:cNvSpPr>
            <a:spLocks noGrp="1"/>
          </p:cNvSpPr>
          <p:nvPr>
            <p:ph type="sldNum" sz="quarter" idx="10"/>
          </p:nvPr>
        </p:nvSpPr>
        <p:spPr/>
        <p:txBody>
          <a:bodyPr/>
          <a:lstStyle/>
          <a:p>
            <a:fld id="{B9F53AFF-E851-EE44-882E-7F815B66F81A}" type="slidenum">
              <a:rPr lang="en-US" smtClean="0"/>
              <a:t>1</a:t>
            </a:fld>
            <a:endParaRPr lang="en-US"/>
          </a:p>
        </p:txBody>
      </p:sp>
    </p:spTree>
    <p:extLst>
      <p:ext uri="{BB962C8B-B14F-4D97-AF65-F5344CB8AC3E}">
        <p14:creationId xmlns:p14="http://schemas.microsoft.com/office/powerpoint/2010/main" val="345722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Technology Readiness Level  the higher the number the confidence that the part will function properly</a:t>
            </a:r>
          </a:p>
        </p:txBody>
      </p:sp>
      <p:sp>
        <p:nvSpPr>
          <p:cNvPr id="4" name="Slide Number Placeholder 3"/>
          <p:cNvSpPr>
            <a:spLocks noGrp="1"/>
          </p:cNvSpPr>
          <p:nvPr>
            <p:ph type="sldNum" sz="quarter" idx="10"/>
          </p:nvPr>
        </p:nvSpPr>
        <p:spPr/>
        <p:txBody>
          <a:bodyPr/>
          <a:lstStyle/>
          <a:p>
            <a:fld id="{B9F53AFF-E851-EE44-882E-7F815B66F81A}" type="slidenum">
              <a:rPr lang="en-US" smtClean="0"/>
              <a:t>11</a:t>
            </a:fld>
            <a:endParaRPr lang="en-US"/>
          </a:p>
        </p:txBody>
      </p:sp>
    </p:spTree>
    <p:extLst>
      <p:ext uri="{BB962C8B-B14F-4D97-AF65-F5344CB8AC3E}">
        <p14:creationId xmlns:p14="http://schemas.microsoft.com/office/powerpoint/2010/main" val="2696598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of the smaller agencies use the OSTP since they do not have a “seat at the table” such as the EPA and NSF</a:t>
            </a:r>
          </a:p>
        </p:txBody>
      </p:sp>
      <p:sp>
        <p:nvSpPr>
          <p:cNvPr id="4" name="Slide Number Placeholder 3"/>
          <p:cNvSpPr>
            <a:spLocks noGrp="1"/>
          </p:cNvSpPr>
          <p:nvPr>
            <p:ph type="sldNum" sz="quarter" idx="10"/>
          </p:nvPr>
        </p:nvSpPr>
        <p:spPr/>
        <p:txBody>
          <a:bodyPr/>
          <a:lstStyle/>
          <a:p>
            <a:fld id="{B9F53AFF-E851-EE44-882E-7F815B66F81A}" type="slidenum">
              <a:rPr lang="en-US" smtClean="0"/>
              <a:t>13</a:t>
            </a:fld>
            <a:endParaRPr lang="en-US"/>
          </a:p>
        </p:txBody>
      </p:sp>
    </p:spTree>
    <p:extLst>
      <p:ext uri="{BB962C8B-B14F-4D97-AF65-F5344CB8AC3E}">
        <p14:creationId xmlns:p14="http://schemas.microsoft.com/office/powerpoint/2010/main" val="250204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 on scientists to determine what type of mission they</a:t>
            </a:r>
            <a:r>
              <a:rPr lang="en-US" baseline="0" dirty="0"/>
              <a:t> want to have;  then tell the other facilities what their job would be</a:t>
            </a:r>
            <a:endParaRPr lang="en-US" dirty="0"/>
          </a:p>
        </p:txBody>
      </p:sp>
      <p:sp>
        <p:nvSpPr>
          <p:cNvPr id="4" name="Slide Number Placeholder 3"/>
          <p:cNvSpPr>
            <a:spLocks noGrp="1"/>
          </p:cNvSpPr>
          <p:nvPr>
            <p:ph type="sldNum" sz="quarter" idx="10"/>
          </p:nvPr>
        </p:nvSpPr>
        <p:spPr/>
        <p:txBody>
          <a:bodyPr/>
          <a:lstStyle/>
          <a:p>
            <a:fld id="{B9F53AFF-E851-EE44-882E-7F815B66F81A}" type="slidenum">
              <a:rPr lang="en-US" smtClean="0"/>
              <a:t>14</a:t>
            </a:fld>
            <a:endParaRPr lang="en-US"/>
          </a:p>
        </p:txBody>
      </p:sp>
    </p:spTree>
    <p:extLst>
      <p:ext uri="{BB962C8B-B14F-4D97-AF65-F5344CB8AC3E}">
        <p14:creationId xmlns:p14="http://schemas.microsoft.com/office/powerpoint/2010/main" val="2302247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F53AFF-E851-EE44-882E-7F815B66F81A}" type="slidenum">
              <a:rPr lang="en-US" smtClean="0"/>
              <a:t>16</a:t>
            </a:fld>
            <a:endParaRPr lang="en-US"/>
          </a:p>
        </p:txBody>
      </p:sp>
    </p:spTree>
    <p:extLst>
      <p:ext uri="{BB962C8B-B14F-4D97-AF65-F5344CB8AC3E}">
        <p14:creationId xmlns:p14="http://schemas.microsoft.com/office/powerpoint/2010/main" val="1046479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tries to pick apart every requirement to make sure you have every requirement</a:t>
            </a:r>
          </a:p>
        </p:txBody>
      </p:sp>
      <p:sp>
        <p:nvSpPr>
          <p:cNvPr id="4" name="Slide Number Placeholder 3"/>
          <p:cNvSpPr>
            <a:spLocks noGrp="1"/>
          </p:cNvSpPr>
          <p:nvPr>
            <p:ph type="sldNum" sz="quarter" idx="10"/>
          </p:nvPr>
        </p:nvSpPr>
        <p:spPr/>
        <p:txBody>
          <a:bodyPr/>
          <a:lstStyle/>
          <a:p>
            <a:fld id="{B9F53AFF-E851-EE44-882E-7F815B66F81A}" type="slidenum">
              <a:rPr lang="en-US" smtClean="0"/>
              <a:t>20</a:t>
            </a:fld>
            <a:endParaRPr lang="en-US"/>
          </a:p>
        </p:txBody>
      </p:sp>
    </p:spTree>
    <p:extLst>
      <p:ext uri="{BB962C8B-B14F-4D97-AF65-F5344CB8AC3E}">
        <p14:creationId xmlns:p14="http://schemas.microsoft.com/office/powerpoint/2010/main" val="2850188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during the presentation, the audience picks apart to ensure that requirements are flowed downward</a:t>
            </a:r>
          </a:p>
        </p:txBody>
      </p:sp>
      <p:sp>
        <p:nvSpPr>
          <p:cNvPr id="4" name="Slide Number Placeholder 3"/>
          <p:cNvSpPr>
            <a:spLocks noGrp="1"/>
          </p:cNvSpPr>
          <p:nvPr>
            <p:ph type="sldNum" sz="quarter" idx="10"/>
          </p:nvPr>
        </p:nvSpPr>
        <p:spPr/>
        <p:txBody>
          <a:bodyPr/>
          <a:lstStyle/>
          <a:p>
            <a:fld id="{B9F53AFF-E851-EE44-882E-7F815B66F81A}" type="slidenum">
              <a:rPr lang="en-US" smtClean="0"/>
              <a:t>21</a:t>
            </a:fld>
            <a:endParaRPr lang="en-US"/>
          </a:p>
        </p:txBody>
      </p:sp>
    </p:spTree>
    <p:extLst>
      <p:ext uri="{BB962C8B-B14F-4D97-AF65-F5344CB8AC3E}">
        <p14:creationId xmlns:p14="http://schemas.microsoft.com/office/powerpoint/2010/main" val="527130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the audience is very critical to make sure all requirements are fulfilled</a:t>
            </a:r>
          </a:p>
        </p:txBody>
      </p:sp>
      <p:sp>
        <p:nvSpPr>
          <p:cNvPr id="4" name="Slide Number Placeholder 3"/>
          <p:cNvSpPr>
            <a:spLocks noGrp="1"/>
          </p:cNvSpPr>
          <p:nvPr>
            <p:ph type="sldNum" sz="quarter" idx="10"/>
          </p:nvPr>
        </p:nvSpPr>
        <p:spPr/>
        <p:txBody>
          <a:bodyPr/>
          <a:lstStyle/>
          <a:p>
            <a:fld id="{B9F53AFF-E851-EE44-882E-7F815B66F81A}" type="slidenum">
              <a:rPr lang="en-US" smtClean="0"/>
              <a:t>22</a:t>
            </a:fld>
            <a:endParaRPr lang="en-US"/>
          </a:p>
        </p:txBody>
      </p:sp>
    </p:spTree>
    <p:extLst>
      <p:ext uri="{BB962C8B-B14F-4D97-AF65-F5344CB8AC3E}">
        <p14:creationId xmlns:p14="http://schemas.microsoft.com/office/powerpoint/2010/main" val="171364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F53AFF-E851-EE44-882E-7F815B66F81A}" type="slidenum">
              <a:rPr lang="en-US" smtClean="0"/>
              <a:t>27</a:t>
            </a:fld>
            <a:endParaRPr lang="en-US"/>
          </a:p>
        </p:txBody>
      </p:sp>
    </p:spTree>
    <p:extLst>
      <p:ext uri="{BB962C8B-B14F-4D97-AF65-F5344CB8AC3E}">
        <p14:creationId xmlns:p14="http://schemas.microsoft.com/office/powerpoint/2010/main" val="3728286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enveloped in a transfer frame</a:t>
            </a:r>
            <a:r>
              <a:rPr lang="en-US" baseline="0" dirty="0"/>
              <a:t> developed by CCSDS for the space communication links</a:t>
            </a:r>
            <a:endParaRPr lang="en-US" dirty="0"/>
          </a:p>
        </p:txBody>
      </p:sp>
      <p:sp>
        <p:nvSpPr>
          <p:cNvPr id="4" name="Slide Number Placeholder 3"/>
          <p:cNvSpPr>
            <a:spLocks noGrp="1"/>
          </p:cNvSpPr>
          <p:nvPr>
            <p:ph type="sldNum" sz="quarter" idx="10"/>
          </p:nvPr>
        </p:nvSpPr>
        <p:spPr/>
        <p:txBody>
          <a:bodyPr/>
          <a:lstStyle/>
          <a:p>
            <a:fld id="{B9F53AFF-E851-EE44-882E-7F815B66F81A}" type="slidenum">
              <a:rPr lang="en-US" smtClean="0"/>
              <a:t>28</a:t>
            </a:fld>
            <a:endParaRPr lang="en-US"/>
          </a:p>
        </p:txBody>
      </p:sp>
    </p:spTree>
    <p:extLst>
      <p:ext uri="{BB962C8B-B14F-4D97-AF65-F5344CB8AC3E}">
        <p14:creationId xmlns:p14="http://schemas.microsoft.com/office/powerpoint/2010/main" val="754407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enveloped into a transfer frame and sent to the s/c via the communications link</a:t>
            </a:r>
          </a:p>
        </p:txBody>
      </p:sp>
      <p:sp>
        <p:nvSpPr>
          <p:cNvPr id="4" name="Slide Number Placeholder 3"/>
          <p:cNvSpPr>
            <a:spLocks noGrp="1"/>
          </p:cNvSpPr>
          <p:nvPr>
            <p:ph type="sldNum" sz="quarter" idx="10"/>
          </p:nvPr>
        </p:nvSpPr>
        <p:spPr/>
        <p:txBody>
          <a:bodyPr/>
          <a:lstStyle/>
          <a:p>
            <a:fld id="{B9F53AFF-E851-EE44-882E-7F815B66F81A}" type="slidenum">
              <a:rPr lang="en-US" smtClean="0"/>
              <a:t>30</a:t>
            </a:fld>
            <a:endParaRPr lang="en-US"/>
          </a:p>
        </p:txBody>
      </p:sp>
    </p:spTree>
    <p:extLst>
      <p:ext uri="{BB962C8B-B14F-4D97-AF65-F5344CB8AC3E}">
        <p14:creationId xmlns:p14="http://schemas.microsoft.com/office/powerpoint/2010/main" val="1012345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 of material – this presentation will be a brief coverage of an entire spacecraft project</a:t>
            </a:r>
          </a:p>
        </p:txBody>
      </p:sp>
      <p:sp>
        <p:nvSpPr>
          <p:cNvPr id="4" name="Slide Number Placeholder 3"/>
          <p:cNvSpPr>
            <a:spLocks noGrp="1"/>
          </p:cNvSpPr>
          <p:nvPr>
            <p:ph type="sldNum" sz="quarter" idx="10"/>
          </p:nvPr>
        </p:nvSpPr>
        <p:spPr/>
        <p:txBody>
          <a:bodyPr/>
          <a:lstStyle/>
          <a:p>
            <a:fld id="{B9F53AFF-E851-EE44-882E-7F815B66F81A}" type="slidenum">
              <a:rPr lang="en-US" smtClean="0"/>
              <a:t>2</a:t>
            </a:fld>
            <a:endParaRPr lang="en-US"/>
          </a:p>
        </p:txBody>
      </p:sp>
    </p:spTree>
    <p:extLst>
      <p:ext uri="{BB962C8B-B14F-4D97-AF65-F5344CB8AC3E}">
        <p14:creationId xmlns:p14="http://schemas.microsoft.com/office/powerpoint/2010/main" val="3831720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PM </a:t>
            </a:r>
            <a:r>
              <a:rPr lang="en-US" dirty="0" err="1"/>
              <a:t>developes</a:t>
            </a:r>
            <a:r>
              <a:rPr lang="en-US" dirty="0"/>
              <a:t> the overall flow chart for every facility including the instruments and how everything will fit together</a:t>
            </a:r>
          </a:p>
        </p:txBody>
      </p:sp>
      <p:sp>
        <p:nvSpPr>
          <p:cNvPr id="4" name="Slide Number Placeholder 3"/>
          <p:cNvSpPr>
            <a:spLocks noGrp="1"/>
          </p:cNvSpPr>
          <p:nvPr>
            <p:ph type="sldNum" sz="quarter" idx="10"/>
          </p:nvPr>
        </p:nvSpPr>
        <p:spPr/>
        <p:txBody>
          <a:bodyPr/>
          <a:lstStyle/>
          <a:p>
            <a:fld id="{B9F53AFF-E851-EE44-882E-7F815B66F81A}" type="slidenum">
              <a:rPr lang="en-US" smtClean="0"/>
              <a:t>31</a:t>
            </a:fld>
            <a:endParaRPr lang="en-US"/>
          </a:p>
        </p:txBody>
      </p:sp>
    </p:spTree>
    <p:extLst>
      <p:ext uri="{BB962C8B-B14F-4D97-AF65-F5344CB8AC3E}">
        <p14:creationId xmlns:p14="http://schemas.microsoft.com/office/powerpoint/2010/main" val="504457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SOC and the MOC</a:t>
            </a:r>
            <a:r>
              <a:rPr lang="en-US" baseline="0" dirty="0"/>
              <a:t> usually do not have regular </a:t>
            </a:r>
            <a:r>
              <a:rPr lang="en-US" baseline="0" dirty="0" err="1"/>
              <a:t>comm</a:t>
            </a:r>
            <a:r>
              <a:rPr lang="en-US" baseline="0" dirty="0"/>
              <a:t> except during facility testing</a:t>
            </a:r>
            <a:endParaRPr lang="en-US" dirty="0"/>
          </a:p>
        </p:txBody>
      </p:sp>
      <p:sp>
        <p:nvSpPr>
          <p:cNvPr id="4" name="Slide Number Placeholder 3"/>
          <p:cNvSpPr>
            <a:spLocks noGrp="1"/>
          </p:cNvSpPr>
          <p:nvPr>
            <p:ph type="sldNum" sz="quarter" idx="10"/>
          </p:nvPr>
        </p:nvSpPr>
        <p:spPr/>
        <p:txBody>
          <a:bodyPr/>
          <a:lstStyle/>
          <a:p>
            <a:fld id="{B9F53AFF-E851-EE44-882E-7F815B66F81A}" type="slidenum">
              <a:rPr lang="en-US" smtClean="0"/>
              <a:t>32</a:t>
            </a:fld>
            <a:endParaRPr lang="en-US"/>
          </a:p>
        </p:txBody>
      </p:sp>
    </p:spTree>
    <p:extLst>
      <p:ext uri="{BB962C8B-B14F-4D97-AF65-F5344CB8AC3E}">
        <p14:creationId xmlns:p14="http://schemas.microsoft.com/office/powerpoint/2010/main" val="982976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NASA Communications center</a:t>
            </a:r>
          </a:p>
        </p:txBody>
      </p:sp>
      <p:sp>
        <p:nvSpPr>
          <p:cNvPr id="4" name="Slide Number Placeholder 3"/>
          <p:cNvSpPr>
            <a:spLocks noGrp="1"/>
          </p:cNvSpPr>
          <p:nvPr>
            <p:ph type="sldNum" sz="quarter" idx="10"/>
          </p:nvPr>
        </p:nvSpPr>
        <p:spPr/>
        <p:txBody>
          <a:bodyPr/>
          <a:lstStyle/>
          <a:p>
            <a:fld id="{B9F53AFF-E851-EE44-882E-7F815B66F81A}" type="slidenum">
              <a:rPr lang="en-US" smtClean="0"/>
              <a:t>33</a:t>
            </a:fld>
            <a:endParaRPr lang="en-US"/>
          </a:p>
        </p:txBody>
      </p:sp>
    </p:spTree>
    <p:extLst>
      <p:ext uri="{BB962C8B-B14F-4D97-AF65-F5344CB8AC3E}">
        <p14:creationId xmlns:p14="http://schemas.microsoft.com/office/powerpoint/2010/main" val="686919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Mission Control Center with the Flight Operations Team</a:t>
            </a:r>
          </a:p>
        </p:txBody>
      </p:sp>
      <p:sp>
        <p:nvSpPr>
          <p:cNvPr id="4" name="Slide Number Placeholder 3"/>
          <p:cNvSpPr>
            <a:spLocks noGrp="1"/>
          </p:cNvSpPr>
          <p:nvPr>
            <p:ph type="sldNum" sz="quarter" idx="10"/>
          </p:nvPr>
        </p:nvSpPr>
        <p:spPr/>
        <p:txBody>
          <a:bodyPr/>
          <a:lstStyle/>
          <a:p>
            <a:fld id="{B9F53AFF-E851-EE44-882E-7F815B66F81A}" type="slidenum">
              <a:rPr lang="en-US" smtClean="0"/>
              <a:t>34</a:t>
            </a:fld>
            <a:endParaRPr lang="en-US"/>
          </a:p>
        </p:txBody>
      </p:sp>
    </p:spTree>
    <p:extLst>
      <p:ext uri="{BB962C8B-B14F-4D97-AF65-F5344CB8AC3E}">
        <p14:creationId xmlns:p14="http://schemas.microsoft.com/office/powerpoint/2010/main" val="778002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F53AFF-E851-EE44-882E-7F815B66F81A}" type="slidenum">
              <a:rPr lang="en-US" smtClean="0"/>
              <a:t>35</a:t>
            </a:fld>
            <a:endParaRPr lang="en-US"/>
          </a:p>
        </p:txBody>
      </p:sp>
    </p:spTree>
    <p:extLst>
      <p:ext uri="{BB962C8B-B14F-4D97-AF65-F5344CB8AC3E}">
        <p14:creationId xmlns:p14="http://schemas.microsoft.com/office/powerpoint/2010/main" val="1198573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Thermal </a:t>
            </a:r>
            <a:r>
              <a:rPr lang="en-US" dirty="0" err="1"/>
              <a:t>Vac</a:t>
            </a:r>
            <a:r>
              <a:rPr lang="en-US" dirty="0"/>
              <a:t> Chamber for instrument testing </a:t>
            </a:r>
          </a:p>
        </p:txBody>
      </p:sp>
      <p:sp>
        <p:nvSpPr>
          <p:cNvPr id="4" name="Slide Number Placeholder 3"/>
          <p:cNvSpPr>
            <a:spLocks noGrp="1"/>
          </p:cNvSpPr>
          <p:nvPr>
            <p:ph type="sldNum" sz="quarter" idx="10"/>
          </p:nvPr>
        </p:nvSpPr>
        <p:spPr/>
        <p:txBody>
          <a:bodyPr/>
          <a:lstStyle/>
          <a:p>
            <a:fld id="{B9F53AFF-E851-EE44-882E-7F815B66F81A}" type="slidenum">
              <a:rPr lang="en-US" smtClean="0"/>
              <a:t>38</a:t>
            </a:fld>
            <a:endParaRPr lang="en-US"/>
          </a:p>
        </p:txBody>
      </p:sp>
    </p:spTree>
    <p:extLst>
      <p:ext uri="{BB962C8B-B14F-4D97-AF65-F5344CB8AC3E}">
        <p14:creationId xmlns:p14="http://schemas.microsoft.com/office/powerpoint/2010/main" val="34031991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Smaller thermal </a:t>
            </a:r>
            <a:r>
              <a:rPr lang="en-US" dirty="0" err="1"/>
              <a:t>vac</a:t>
            </a:r>
            <a:r>
              <a:rPr lang="en-US" dirty="0"/>
              <a:t> chamber for testing</a:t>
            </a:r>
          </a:p>
        </p:txBody>
      </p:sp>
      <p:sp>
        <p:nvSpPr>
          <p:cNvPr id="4" name="Slide Number Placeholder 3"/>
          <p:cNvSpPr>
            <a:spLocks noGrp="1"/>
          </p:cNvSpPr>
          <p:nvPr>
            <p:ph type="sldNum" sz="quarter" idx="10"/>
          </p:nvPr>
        </p:nvSpPr>
        <p:spPr/>
        <p:txBody>
          <a:bodyPr/>
          <a:lstStyle/>
          <a:p>
            <a:fld id="{B9F53AFF-E851-EE44-882E-7F815B66F81A}" type="slidenum">
              <a:rPr lang="en-US" smtClean="0"/>
              <a:t>39</a:t>
            </a:fld>
            <a:endParaRPr lang="en-US"/>
          </a:p>
        </p:txBody>
      </p:sp>
    </p:spTree>
    <p:extLst>
      <p:ext uri="{BB962C8B-B14F-4D97-AF65-F5344CB8AC3E}">
        <p14:creationId xmlns:p14="http://schemas.microsoft.com/office/powerpoint/2010/main" val="24513950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Clean room tent for assembly</a:t>
            </a:r>
          </a:p>
        </p:txBody>
      </p:sp>
      <p:sp>
        <p:nvSpPr>
          <p:cNvPr id="4" name="Slide Number Placeholder 3"/>
          <p:cNvSpPr>
            <a:spLocks noGrp="1"/>
          </p:cNvSpPr>
          <p:nvPr>
            <p:ph type="sldNum" sz="quarter" idx="10"/>
          </p:nvPr>
        </p:nvSpPr>
        <p:spPr/>
        <p:txBody>
          <a:bodyPr/>
          <a:lstStyle/>
          <a:p>
            <a:fld id="{B9F53AFF-E851-EE44-882E-7F815B66F81A}" type="slidenum">
              <a:rPr lang="en-US" smtClean="0"/>
              <a:t>40</a:t>
            </a:fld>
            <a:endParaRPr lang="en-US"/>
          </a:p>
        </p:txBody>
      </p:sp>
    </p:spTree>
    <p:extLst>
      <p:ext uri="{BB962C8B-B14F-4D97-AF65-F5344CB8AC3E}">
        <p14:creationId xmlns:p14="http://schemas.microsoft.com/office/powerpoint/2010/main" val="20534133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Smaller clean room tent</a:t>
            </a:r>
          </a:p>
        </p:txBody>
      </p:sp>
      <p:sp>
        <p:nvSpPr>
          <p:cNvPr id="4" name="Slide Number Placeholder 3"/>
          <p:cNvSpPr>
            <a:spLocks noGrp="1"/>
          </p:cNvSpPr>
          <p:nvPr>
            <p:ph type="sldNum" sz="quarter" idx="10"/>
          </p:nvPr>
        </p:nvSpPr>
        <p:spPr/>
        <p:txBody>
          <a:bodyPr/>
          <a:lstStyle/>
          <a:p>
            <a:fld id="{B9F53AFF-E851-EE44-882E-7F815B66F81A}" type="slidenum">
              <a:rPr lang="en-US" smtClean="0"/>
              <a:t>41</a:t>
            </a:fld>
            <a:endParaRPr lang="en-US"/>
          </a:p>
        </p:txBody>
      </p:sp>
    </p:spTree>
    <p:extLst>
      <p:ext uri="{BB962C8B-B14F-4D97-AF65-F5344CB8AC3E}">
        <p14:creationId xmlns:p14="http://schemas.microsoft.com/office/powerpoint/2010/main" val="35018709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Vibration chamber for testing parts, instruments</a:t>
            </a:r>
          </a:p>
        </p:txBody>
      </p:sp>
      <p:sp>
        <p:nvSpPr>
          <p:cNvPr id="4" name="Slide Number Placeholder 3"/>
          <p:cNvSpPr>
            <a:spLocks noGrp="1"/>
          </p:cNvSpPr>
          <p:nvPr>
            <p:ph type="sldNum" sz="quarter" idx="10"/>
          </p:nvPr>
        </p:nvSpPr>
        <p:spPr/>
        <p:txBody>
          <a:bodyPr/>
          <a:lstStyle/>
          <a:p>
            <a:fld id="{B9F53AFF-E851-EE44-882E-7F815B66F81A}" type="slidenum">
              <a:rPr lang="en-US" smtClean="0"/>
              <a:t>42</a:t>
            </a:fld>
            <a:endParaRPr lang="en-US"/>
          </a:p>
        </p:txBody>
      </p:sp>
    </p:spTree>
    <p:extLst>
      <p:ext uri="{BB962C8B-B14F-4D97-AF65-F5344CB8AC3E}">
        <p14:creationId xmlns:p14="http://schemas.microsoft.com/office/powerpoint/2010/main" val="31414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try to bring in some of my own experiences while working on various missions</a:t>
            </a:r>
          </a:p>
        </p:txBody>
      </p:sp>
      <p:sp>
        <p:nvSpPr>
          <p:cNvPr id="4" name="Slide Number Placeholder 3"/>
          <p:cNvSpPr>
            <a:spLocks noGrp="1"/>
          </p:cNvSpPr>
          <p:nvPr>
            <p:ph type="sldNum" sz="quarter" idx="10"/>
          </p:nvPr>
        </p:nvSpPr>
        <p:spPr/>
        <p:txBody>
          <a:bodyPr/>
          <a:lstStyle/>
          <a:p>
            <a:fld id="{B9F53AFF-E851-EE44-882E-7F815B66F81A}" type="slidenum">
              <a:rPr lang="en-US" smtClean="0"/>
              <a:t>3</a:t>
            </a:fld>
            <a:endParaRPr lang="en-US"/>
          </a:p>
        </p:txBody>
      </p:sp>
    </p:spTree>
    <p:extLst>
      <p:ext uri="{BB962C8B-B14F-4D97-AF65-F5344CB8AC3E}">
        <p14:creationId xmlns:p14="http://schemas.microsoft.com/office/powerpoint/2010/main" val="5286259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Acoustic chamber – very tall can hold a small spacecraft or the second stage of an atlas rocket</a:t>
            </a:r>
          </a:p>
        </p:txBody>
      </p:sp>
      <p:sp>
        <p:nvSpPr>
          <p:cNvPr id="4" name="Slide Number Placeholder 3"/>
          <p:cNvSpPr>
            <a:spLocks noGrp="1"/>
          </p:cNvSpPr>
          <p:nvPr>
            <p:ph type="sldNum" sz="quarter" idx="10"/>
          </p:nvPr>
        </p:nvSpPr>
        <p:spPr/>
        <p:txBody>
          <a:bodyPr/>
          <a:lstStyle/>
          <a:p>
            <a:fld id="{B9F53AFF-E851-EE44-882E-7F815B66F81A}" type="slidenum">
              <a:rPr lang="en-US" smtClean="0"/>
              <a:t>43</a:t>
            </a:fld>
            <a:endParaRPr lang="en-US"/>
          </a:p>
        </p:txBody>
      </p:sp>
    </p:spTree>
    <p:extLst>
      <p:ext uri="{BB962C8B-B14F-4D97-AF65-F5344CB8AC3E}">
        <p14:creationId xmlns:p14="http://schemas.microsoft.com/office/powerpoint/2010/main" val="734777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smaller  horns of the acoustic chamber</a:t>
            </a:r>
          </a:p>
        </p:txBody>
      </p:sp>
      <p:sp>
        <p:nvSpPr>
          <p:cNvPr id="4" name="Slide Number Placeholder 3"/>
          <p:cNvSpPr>
            <a:spLocks noGrp="1"/>
          </p:cNvSpPr>
          <p:nvPr>
            <p:ph type="sldNum" sz="quarter" idx="10"/>
          </p:nvPr>
        </p:nvSpPr>
        <p:spPr/>
        <p:txBody>
          <a:bodyPr/>
          <a:lstStyle/>
          <a:p>
            <a:fld id="{B9F53AFF-E851-EE44-882E-7F815B66F81A}" type="slidenum">
              <a:rPr lang="en-US" smtClean="0"/>
              <a:t>44</a:t>
            </a:fld>
            <a:endParaRPr lang="en-US"/>
          </a:p>
        </p:txBody>
      </p:sp>
    </p:spTree>
    <p:extLst>
      <p:ext uri="{BB962C8B-B14F-4D97-AF65-F5344CB8AC3E}">
        <p14:creationId xmlns:p14="http://schemas.microsoft.com/office/powerpoint/2010/main" val="15787850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clean room where spacecraft are assembled  -  this is where the STEREO spacecraft were built</a:t>
            </a:r>
          </a:p>
        </p:txBody>
      </p:sp>
      <p:sp>
        <p:nvSpPr>
          <p:cNvPr id="4" name="Slide Number Placeholder 3"/>
          <p:cNvSpPr>
            <a:spLocks noGrp="1"/>
          </p:cNvSpPr>
          <p:nvPr>
            <p:ph type="sldNum" sz="quarter" idx="10"/>
          </p:nvPr>
        </p:nvSpPr>
        <p:spPr/>
        <p:txBody>
          <a:bodyPr/>
          <a:lstStyle/>
          <a:p>
            <a:fld id="{B9F53AFF-E851-EE44-882E-7F815B66F81A}" type="slidenum">
              <a:rPr lang="en-US" smtClean="0"/>
              <a:t>45</a:t>
            </a:fld>
            <a:endParaRPr lang="en-US"/>
          </a:p>
        </p:txBody>
      </p:sp>
    </p:spTree>
    <p:extLst>
      <p:ext uri="{BB962C8B-B14F-4D97-AF65-F5344CB8AC3E}">
        <p14:creationId xmlns:p14="http://schemas.microsoft.com/office/powerpoint/2010/main" val="23136700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large class 10,000 clean room where the JWST was assembled</a:t>
            </a:r>
          </a:p>
        </p:txBody>
      </p:sp>
      <p:sp>
        <p:nvSpPr>
          <p:cNvPr id="4" name="Slide Number Placeholder 3"/>
          <p:cNvSpPr>
            <a:spLocks noGrp="1"/>
          </p:cNvSpPr>
          <p:nvPr>
            <p:ph type="sldNum" sz="quarter" idx="10"/>
          </p:nvPr>
        </p:nvSpPr>
        <p:spPr/>
        <p:txBody>
          <a:bodyPr/>
          <a:lstStyle/>
          <a:p>
            <a:fld id="{B9F53AFF-E851-EE44-882E-7F815B66F81A}" type="slidenum">
              <a:rPr lang="en-US" smtClean="0"/>
              <a:t>47</a:t>
            </a:fld>
            <a:endParaRPr lang="en-US"/>
          </a:p>
        </p:txBody>
      </p:sp>
    </p:spTree>
    <p:extLst>
      <p:ext uri="{BB962C8B-B14F-4D97-AF65-F5344CB8AC3E}">
        <p14:creationId xmlns:p14="http://schemas.microsoft.com/office/powerpoint/2010/main" val="10108733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SSDIF after JWST was sent to JSC</a:t>
            </a:r>
          </a:p>
        </p:txBody>
      </p:sp>
      <p:sp>
        <p:nvSpPr>
          <p:cNvPr id="4" name="Slide Number Placeholder 3"/>
          <p:cNvSpPr>
            <a:spLocks noGrp="1"/>
          </p:cNvSpPr>
          <p:nvPr>
            <p:ph type="sldNum" sz="quarter" idx="10"/>
          </p:nvPr>
        </p:nvSpPr>
        <p:spPr/>
        <p:txBody>
          <a:bodyPr/>
          <a:lstStyle/>
          <a:p>
            <a:fld id="{B9F53AFF-E851-EE44-882E-7F815B66F81A}" type="slidenum">
              <a:rPr lang="en-US" smtClean="0"/>
              <a:t>48</a:t>
            </a:fld>
            <a:endParaRPr lang="en-US"/>
          </a:p>
        </p:txBody>
      </p:sp>
    </p:spTree>
    <p:extLst>
      <p:ext uri="{BB962C8B-B14F-4D97-AF65-F5344CB8AC3E}">
        <p14:creationId xmlns:p14="http://schemas.microsoft.com/office/powerpoint/2010/main" val="1150923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SSDIF HEPA filters </a:t>
            </a:r>
          </a:p>
        </p:txBody>
      </p:sp>
      <p:sp>
        <p:nvSpPr>
          <p:cNvPr id="4" name="Slide Number Placeholder 3"/>
          <p:cNvSpPr>
            <a:spLocks noGrp="1"/>
          </p:cNvSpPr>
          <p:nvPr>
            <p:ph type="sldNum" sz="quarter" idx="10"/>
          </p:nvPr>
        </p:nvSpPr>
        <p:spPr/>
        <p:txBody>
          <a:bodyPr/>
          <a:lstStyle/>
          <a:p>
            <a:fld id="{B9F53AFF-E851-EE44-882E-7F815B66F81A}" type="slidenum">
              <a:rPr lang="en-US" smtClean="0"/>
              <a:t>49</a:t>
            </a:fld>
            <a:endParaRPr lang="en-US"/>
          </a:p>
        </p:txBody>
      </p:sp>
    </p:spTree>
    <p:extLst>
      <p:ext uri="{BB962C8B-B14F-4D97-AF65-F5344CB8AC3E}">
        <p14:creationId xmlns:p14="http://schemas.microsoft.com/office/powerpoint/2010/main" val="1318978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large chamber where the spacecraft are tested </a:t>
            </a:r>
          </a:p>
        </p:txBody>
      </p:sp>
      <p:sp>
        <p:nvSpPr>
          <p:cNvPr id="4" name="Slide Number Placeholder 3"/>
          <p:cNvSpPr>
            <a:spLocks noGrp="1"/>
          </p:cNvSpPr>
          <p:nvPr>
            <p:ph type="sldNum" sz="quarter" idx="10"/>
          </p:nvPr>
        </p:nvSpPr>
        <p:spPr/>
        <p:txBody>
          <a:bodyPr/>
          <a:lstStyle/>
          <a:p>
            <a:fld id="{B9F53AFF-E851-EE44-882E-7F815B66F81A}" type="slidenum">
              <a:rPr lang="en-US" smtClean="0"/>
              <a:t>50</a:t>
            </a:fld>
            <a:endParaRPr lang="en-US"/>
          </a:p>
        </p:txBody>
      </p:sp>
    </p:spTree>
    <p:extLst>
      <p:ext uri="{BB962C8B-B14F-4D97-AF65-F5344CB8AC3E}">
        <p14:creationId xmlns:p14="http://schemas.microsoft.com/office/powerpoint/2010/main" val="1652665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upper half of the SES – the lower half is below the floor</a:t>
            </a:r>
          </a:p>
        </p:txBody>
      </p:sp>
      <p:sp>
        <p:nvSpPr>
          <p:cNvPr id="4" name="Slide Number Placeholder 3"/>
          <p:cNvSpPr>
            <a:spLocks noGrp="1"/>
          </p:cNvSpPr>
          <p:nvPr>
            <p:ph type="sldNum" sz="quarter" idx="10"/>
          </p:nvPr>
        </p:nvSpPr>
        <p:spPr/>
        <p:txBody>
          <a:bodyPr/>
          <a:lstStyle/>
          <a:p>
            <a:fld id="{B9F53AFF-E851-EE44-882E-7F815B66F81A}" type="slidenum">
              <a:rPr lang="en-US" smtClean="0"/>
              <a:t>51</a:t>
            </a:fld>
            <a:endParaRPr lang="en-US"/>
          </a:p>
        </p:txBody>
      </p:sp>
    </p:spTree>
    <p:extLst>
      <p:ext uri="{BB962C8B-B14F-4D97-AF65-F5344CB8AC3E}">
        <p14:creationId xmlns:p14="http://schemas.microsoft.com/office/powerpoint/2010/main" val="3811228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top of the SES where it is slid aside to insert the spacecraft</a:t>
            </a:r>
          </a:p>
        </p:txBody>
      </p:sp>
      <p:sp>
        <p:nvSpPr>
          <p:cNvPr id="4" name="Slide Number Placeholder 3"/>
          <p:cNvSpPr>
            <a:spLocks noGrp="1"/>
          </p:cNvSpPr>
          <p:nvPr>
            <p:ph type="sldNum" sz="quarter" idx="10"/>
          </p:nvPr>
        </p:nvSpPr>
        <p:spPr/>
        <p:txBody>
          <a:bodyPr/>
          <a:lstStyle/>
          <a:p>
            <a:fld id="{B9F53AFF-E851-EE44-882E-7F815B66F81A}" type="slidenum">
              <a:rPr lang="en-US" smtClean="0"/>
              <a:t>52</a:t>
            </a:fld>
            <a:endParaRPr lang="en-US"/>
          </a:p>
        </p:txBody>
      </p:sp>
    </p:spTree>
    <p:extLst>
      <p:ext uri="{BB962C8B-B14F-4D97-AF65-F5344CB8AC3E}">
        <p14:creationId xmlns:p14="http://schemas.microsoft.com/office/powerpoint/2010/main" val="18277273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view of the SES with the top slid over</a:t>
            </a:r>
          </a:p>
        </p:txBody>
      </p:sp>
      <p:sp>
        <p:nvSpPr>
          <p:cNvPr id="4" name="Slide Number Placeholder 3"/>
          <p:cNvSpPr>
            <a:spLocks noGrp="1"/>
          </p:cNvSpPr>
          <p:nvPr>
            <p:ph type="sldNum" sz="quarter" idx="10"/>
          </p:nvPr>
        </p:nvSpPr>
        <p:spPr/>
        <p:txBody>
          <a:bodyPr/>
          <a:lstStyle/>
          <a:p>
            <a:fld id="{B9F53AFF-E851-EE44-882E-7F815B66F81A}" type="slidenum">
              <a:rPr lang="en-US" smtClean="0"/>
              <a:t>53</a:t>
            </a:fld>
            <a:endParaRPr lang="en-US"/>
          </a:p>
        </p:txBody>
      </p:sp>
    </p:spTree>
    <p:extLst>
      <p:ext uri="{BB962C8B-B14F-4D97-AF65-F5344CB8AC3E}">
        <p14:creationId xmlns:p14="http://schemas.microsoft.com/office/powerpoint/2010/main" val="309553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Leonhard Euler and Joseph-Louis Lagrange – there are five Lagrange points between two gravitational bodies</a:t>
            </a:r>
          </a:p>
        </p:txBody>
      </p:sp>
      <p:sp>
        <p:nvSpPr>
          <p:cNvPr id="4" name="Slide Number Placeholder 3"/>
          <p:cNvSpPr>
            <a:spLocks noGrp="1"/>
          </p:cNvSpPr>
          <p:nvPr>
            <p:ph type="sldNum" sz="quarter" idx="10"/>
          </p:nvPr>
        </p:nvSpPr>
        <p:spPr/>
        <p:txBody>
          <a:bodyPr/>
          <a:lstStyle/>
          <a:p>
            <a:fld id="{B9F53AFF-E851-EE44-882E-7F815B66F81A}" type="slidenum">
              <a:rPr lang="en-US" smtClean="0"/>
              <a:t>4</a:t>
            </a:fld>
            <a:endParaRPr lang="en-US"/>
          </a:p>
        </p:txBody>
      </p:sp>
    </p:spTree>
    <p:extLst>
      <p:ext uri="{BB962C8B-B14F-4D97-AF65-F5344CB8AC3E}">
        <p14:creationId xmlns:p14="http://schemas.microsoft.com/office/powerpoint/2010/main" val="37450427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delivery room where all spacecraft are loaded onto a vehicle and sent to the launch location or to another site </a:t>
            </a:r>
          </a:p>
        </p:txBody>
      </p:sp>
      <p:sp>
        <p:nvSpPr>
          <p:cNvPr id="4" name="Slide Number Placeholder 3"/>
          <p:cNvSpPr>
            <a:spLocks noGrp="1"/>
          </p:cNvSpPr>
          <p:nvPr>
            <p:ph type="sldNum" sz="quarter" idx="10"/>
          </p:nvPr>
        </p:nvSpPr>
        <p:spPr/>
        <p:txBody>
          <a:bodyPr/>
          <a:lstStyle/>
          <a:p>
            <a:fld id="{B9F53AFF-E851-EE44-882E-7F815B66F81A}" type="slidenum">
              <a:rPr lang="en-US" smtClean="0"/>
              <a:t>54</a:t>
            </a:fld>
            <a:endParaRPr lang="en-US"/>
          </a:p>
        </p:txBody>
      </p:sp>
    </p:spTree>
    <p:extLst>
      <p:ext uri="{BB962C8B-B14F-4D97-AF65-F5344CB8AC3E}">
        <p14:creationId xmlns:p14="http://schemas.microsoft.com/office/powerpoint/2010/main" val="11106509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81480B-182A-DE40-BBB5-EC8928CF3134}" type="slidenum">
              <a:rPr lang="en-US"/>
              <a:pPr/>
              <a:t>55</a:t>
            </a:fld>
            <a:endParaRPr lang="en-US"/>
          </a:p>
        </p:txBody>
      </p:sp>
      <p:sp>
        <p:nvSpPr>
          <p:cNvPr id="305154" name="Rectangle 2"/>
          <p:cNvSpPr>
            <a:spLocks noGrp="1" noRot="1" noChangeAspect="1" noChangeArrowheads="1" noTextEdit="1"/>
          </p:cNvSpPr>
          <p:nvPr>
            <p:ph type="sldImg"/>
          </p:nvPr>
        </p:nvSpPr>
        <p:spPr>
          <a:xfrm>
            <a:off x="1154113" y="684213"/>
            <a:ext cx="4549775" cy="3413125"/>
          </a:xfrm>
          <a:ln/>
          <a:extLst>
            <a:ext uri="{FAA26D3D-D897-4be2-8F04-BA451C77F1D7}">
              <ma14:placeholderFlag xmlns="" xmlns:ma14="http://schemas.microsoft.com/office/mac/drawingml/2011/main" val="1"/>
            </a:ext>
          </a:extLst>
        </p:spPr>
      </p:sp>
      <p:sp>
        <p:nvSpPr>
          <p:cNvPr id="305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F53AFF-E851-EE44-882E-7F815B66F81A}" type="slidenum">
              <a:rPr lang="en-US" smtClean="0"/>
              <a:t>57</a:t>
            </a:fld>
            <a:endParaRPr lang="en-US"/>
          </a:p>
        </p:txBody>
      </p:sp>
    </p:spTree>
    <p:extLst>
      <p:ext uri="{BB962C8B-B14F-4D97-AF65-F5344CB8AC3E}">
        <p14:creationId xmlns:p14="http://schemas.microsoft.com/office/powerpoint/2010/main" val="3771722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circle – LEO</a:t>
            </a:r>
            <a:r>
              <a:rPr lang="en-US" baseline="0" dirty="0"/>
              <a:t>  </a:t>
            </a:r>
            <a:r>
              <a:rPr lang="en-US" dirty="0"/>
              <a:t>Blue circle and some </a:t>
            </a:r>
            <a:r>
              <a:rPr lang="en-US"/>
              <a:t>of yellow </a:t>
            </a:r>
            <a:r>
              <a:rPr lang="en-US" dirty="0"/>
              <a:t>– MEO</a:t>
            </a:r>
            <a:r>
              <a:rPr lang="en-US" baseline="0" dirty="0"/>
              <a:t>  </a:t>
            </a:r>
            <a:r>
              <a:rPr lang="en-US" dirty="0"/>
              <a:t>Yellow circle – HEO </a:t>
            </a:r>
            <a:r>
              <a:rPr lang="en-US"/>
              <a:t>usually</a:t>
            </a:r>
            <a:r>
              <a:rPr lang="en-US" baseline="0"/>
              <a:t> elliptical  </a:t>
            </a:r>
            <a:r>
              <a:rPr lang="en-US" dirty="0"/>
              <a:t>Black circle – GEO, GSO</a:t>
            </a:r>
            <a:r>
              <a:rPr lang="en-US" baseline="0" dirty="0"/>
              <a:t>  </a:t>
            </a:r>
            <a:r>
              <a:rPr lang="en-US" dirty="0"/>
              <a:t>Green circle – </a:t>
            </a:r>
            <a:r>
              <a:rPr lang="en-US"/>
              <a:t>GPS</a:t>
            </a:r>
            <a:r>
              <a:rPr lang="en-US" baseline="0"/>
              <a:t> satellites</a:t>
            </a:r>
            <a:endParaRPr lang="en-US" dirty="0"/>
          </a:p>
        </p:txBody>
      </p:sp>
      <p:sp>
        <p:nvSpPr>
          <p:cNvPr id="4" name="Slide Number Placeholder 3"/>
          <p:cNvSpPr>
            <a:spLocks noGrp="1"/>
          </p:cNvSpPr>
          <p:nvPr>
            <p:ph type="sldNum" sz="quarter" idx="10"/>
          </p:nvPr>
        </p:nvSpPr>
        <p:spPr/>
        <p:txBody>
          <a:bodyPr/>
          <a:lstStyle/>
          <a:p>
            <a:fld id="{B9F53AFF-E851-EE44-882E-7F815B66F81A}" type="slidenum">
              <a:rPr lang="en-US" smtClean="0"/>
              <a:t>5</a:t>
            </a:fld>
            <a:endParaRPr lang="en-US"/>
          </a:p>
        </p:txBody>
      </p:sp>
    </p:spTree>
    <p:extLst>
      <p:ext uri="{BB962C8B-B14F-4D97-AF65-F5344CB8AC3E}">
        <p14:creationId xmlns:p14="http://schemas.microsoft.com/office/powerpoint/2010/main" val="2941136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different – 4 groups – scientists, communications, MOC, Command Management, FDF</a:t>
            </a:r>
          </a:p>
        </p:txBody>
      </p:sp>
      <p:sp>
        <p:nvSpPr>
          <p:cNvPr id="4" name="Slide Number Placeholder 3"/>
          <p:cNvSpPr>
            <a:spLocks noGrp="1"/>
          </p:cNvSpPr>
          <p:nvPr>
            <p:ph type="sldNum" sz="quarter" idx="10"/>
          </p:nvPr>
        </p:nvSpPr>
        <p:spPr/>
        <p:txBody>
          <a:bodyPr/>
          <a:lstStyle/>
          <a:p>
            <a:fld id="{B9F53AFF-E851-EE44-882E-7F815B66F81A}" type="slidenum">
              <a:rPr lang="en-US" smtClean="0"/>
              <a:t>6</a:t>
            </a:fld>
            <a:endParaRPr lang="en-US"/>
          </a:p>
        </p:txBody>
      </p:sp>
    </p:spTree>
    <p:extLst>
      <p:ext uri="{BB962C8B-B14F-4D97-AF65-F5344CB8AC3E}">
        <p14:creationId xmlns:p14="http://schemas.microsoft.com/office/powerpoint/2010/main" val="1853823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a:t>
            </a:r>
            <a:r>
              <a:rPr lang="en-US" baseline="0" dirty="0"/>
              <a:t> facilities – such as spacecraft bus contractor</a:t>
            </a:r>
            <a:endParaRPr lang="en-US" dirty="0"/>
          </a:p>
        </p:txBody>
      </p:sp>
      <p:sp>
        <p:nvSpPr>
          <p:cNvPr id="4" name="Slide Number Placeholder 3"/>
          <p:cNvSpPr>
            <a:spLocks noGrp="1"/>
          </p:cNvSpPr>
          <p:nvPr>
            <p:ph type="sldNum" sz="quarter" idx="10"/>
          </p:nvPr>
        </p:nvSpPr>
        <p:spPr/>
        <p:txBody>
          <a:bodyPr/>
          <a:lstStyle/>
          <a:p>
            <a:fld id="{B9F53AFF-E851-EE44-882E-7F815B66F81A}" type="slidenum">
              <a:rPr lang="en-US" smtClean="0"/>
              <a:t>7</a:t>
            </a:fld>
            <a:endParaRPr lang="en-US"/>
          </a:p>
        </p:txBody>
      </p:sp>
    </p:spTree>
    <p:extLst>
      <p:ext uri="{BB962C8B-B14F-4D97-AF65-F5344CB8AC3E}">
        <p14:creationId xmlns:p14="http://schemas.microsoft.com/office/powerpoint/2010/main" val="3115082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Parts to become space qualified takes quite a bit of extra testing and time</a:t>
            </a:r>
          </a:p>
        </p:txBody>
      </p:sp>
      <p:sp>
        <p:nvSpPr>
          <p:cNvPr id="4" name="Slide Number Placeholder 3"/>
          <p:cNvSpPr>
            <a:spLocks noGrp="1"/>
          </p:cNvSpPr>
          <p:nvPr>
            <p:ph type="sldNum" sz="quarter" idx="10"/>
          </p:nvPr>
        </p:nvSpPr>
        <p:spPr/>
        <p:txBody>
          <a:bodyPr/>
          <a:lstStyle/>
          <a:p>
            <a:fld id="{B9F53AFF-E851-EE44-882E-7F815B66F81A}" type="slidenum">
              <a:rPr lang="en-US" smtClean="0"/>
              <a:t>8</a:t>
            </a:fld>
            <a:endParaRPr lang="en-US"/>
          </a:p>
        </p:txBody>
      </p:sp>
    </p:spTree>
    <p:extLst>
      <p:ext uri="{BB962C8B-B14F-4D97-AF65-F5344CB8AC3E}">
        <p14:creationId xmlns:p14="http://schemas.microsoft.com/office/powerpoint/2010/main" val="2826748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F53AFF-E851-EE44-882E-7F815B66F81A}" type="slidenum">
              <a:rPr lang="en-US" smtClean="0"/>
              <a:t>10</a:t>
            </a:fld>
            <a:endParaRPr lang="en-US"/>
          </a:p>
        </p:txBody>
      </p:sp>
    </p:spTree>
    <p:extLst>
      <p:ext uri="{BB962C8B-B14F-4D97-AF65-F5344CB8AC3E}">
        <p14:creationId xmlns:p14="http://schemas.microsoft.com/office/powerpoint/2010/main" val="2847247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2AA1AA9-2222-2D4F-B7A1-1404FB101D5C}" type="datetime1">
              <a:rPr lang="en-US" smtClean="0"/>
              <a:t>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190D0E-F6DF-C649-B517-00BF84BB5FDD}" type="slidenum">
              <a:rPr lang="en-US" smtClean="0"/>
              <a:t>‹#›</a:t>
            </a:fld>
            <a:endParaRPr lang="en-US"/>
          </a:p>
        </p:txBody>
      </p:sp>
    </p:spTree>
    <p:extLst>
      <p:ext uri="{BB962C8B-B14F-4D97-AF65-F5344CB8AC3E}">
        <p14:creationId xmlns:p14="http://schemas.microsoft.com/office/powerpoint/2010/main" val="1871182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2F89DB-266D-684E-9A49-D688636649A0}" type="datetime1">
              <a:rPr lang="en-US" smtClean="0"/>
              <a:t>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190D0E-F6DF-C649-B517-00BF84BB5FDD}" type="slidenum">
              <a:rPr lang="en-US" smtClean="0"/>
              <a:t>‹#›</a:t>
            </a:fld>
            <a:endParaRPr lang="en-US"/>
          </a:p>
        </p:txBody>
      </p:sp>
    </p:spTree>
    <p:extLst>
      <p:ext uri="{BB962C8B-B14F-4D97-AF65-F5344CB8AC3E}">
        <p14:creationId xmlns:p14="http://schemas.microsoft.com/office/powerpoint/2010/main" val="598826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B6AF27-CCBA-9A42-9CF5-6B55822F4EFA}" type="datetime1">
              <a:rPr lang="en-US" smtClean="0"/>
              <a:t>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190D0E-F6DF-C649-B517-00BF84BB5FDD}" type="slidenum">
              <a:rPr lang="en-US" smtClean="0"/>
              <a:t>‹#›</a:t>
            </a:fld>
            <a:endParaRPr lang="en-US"/>
          </a:p>
        </p:txBody>
      </p:sp>
    </p:spTree>
    <p:extLst>
      <p:ext uri="{BB962C8B-B14F-4D97-AF65-F5344CB8AC3E}">
        <p14:creationId xmlns:p14="http://schemas.microsoft.com/office/powerpoint/2010/main" val="1881008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F20C6C-E03F-7E43-BF60-3DE727F056D8}" type="datetime1">
              <a:rPr lang="en-US" smtClean="0"/>
              <a:t>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190D0E-F6DF-C649-B517-00BF84BB5FDD}" type="slidenum">
              <a:rPr lang="en-US" smtClean="0"/>
              <a:t>‹#›</a:t>
            </a:fld>
            <a:endParaRPr lang="en-US"/>
          </a:p>
        </p:txBody>
      </p:sp>
    </p:spTree>
    <p:extLst>
      <p:ext uri="{BB962C8B-B14F-4D97-AF65-F5344CB8AC3E}">
        <p14:creationId xmlns:p14="http://schemas.microsoft.com/office/powerpoint/2010/main" val="4225127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D34EFB-5BC5-B04B-9EA4-BDC89491D79D}" type="datetime1">
              <a:rPr lang="en-US" smtClean="0"/>
              <a:t>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190D0E-F6DF-C649-B517-00BF84BB5FDD}" type="slidenum">
              <a:rPr lang="en-US" smtClean="0"/>
              <a:t>‹#›</a:t>
            </a:fld>
            <a:endParaRPr lang="en-US"/>
          </a:p>
        </p:txBody>
      </p:sp>
    </p:spTree>
    <p:extLst>
      <p:ext uri="{BB962C8B-B14F-4D97-AF65-F5344CB8AC3E}">
        <p14:creationId xmlns:p14="http://schemas.microsoft.com/office/powerpoint/2010/main" val="4088260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D451D6-EED6-1E4F-8DFC-0437406673B3}" type="datetime1">
              <a:rPr lang="en-US" smtClean="0"/>
              <a:t>1/21/2019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190D0E-F6DF-C649-B517-00BF84BB5FDD}" type="slidenum">
              <a:rPr lang="en-US" smtClean="0"/>
              <a:t>‹#›</a:t>
            </a:fld>
            <a:endParaRPr lang="en-US"/>
          </a:p>
        </p:txBody>
      </p:sp>
    </p:spTree>
    <p:extLst>
      <p:ext uri="{BB962C8B-B14F-4D97-AF65-F5344CB8AC3E}">
        <p14:creationId xmlns:p14="http://schemas.microsoft.com/office/powerpoint/2010/main" val="4240223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D0BA74-E9F2-2B40-8BDC-DBDF11BE932F}" type="datetime1">
              <a:rPr lang="en-US" smtClean="0"/>
              <a:t>1/21/2019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190D0E-F6DF-C649-B517-00BF84BB5FDD}" type="slidenum">
              <a:rPr lang="en-US" smtClean="0"/>
              <a:t>‹#›</a:t>
            </a:fld>
            <a:endParaRPr lang="en-US"/>
          </a:p>
        </p:txBody>
      </p:sp>
    </p:spTree>
    <p:extLst>
      <p:ext uri="{BB962C8B-B14F-4D97-AF65-F5344CB8AC3E}">
        <p14:creationId xmlns:p14="http://schemas.microsoft.com/office/powerpoint/2010/main" val="2951648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479EAC-7B63-FA46-86B4-449F45B20506}" type="datetime1">
              <a:rPr lang="en-US" smtClean="0"/>
              <a:t>1/21/2019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190D0E-F6DF-C649-B517-00BF84BB5FDD}" type="slidenum">
              <a:rPr lang="en-US" smtClean="0"/>
              <a:t>‹#›</a:t>
            </a:fld>
            <a:endParaRPr lang="en-US"/>
          </a:p>
        </p:txBody>
      </p:sp>
    </p:spTree>
    <p:extLst>
      <p:ext uri="{BB962C8B-B14F-4D97-AF65-F5344CB8AC3E}">
        <p14:creationId xmlns:p14="http://schemas.microsoft.com/office/powerpoint/2010/main" val="5847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D42936-B636-C04B-BBE7-56D404643ABF}" type="datetime1">
              <a:rPr lang="en-US" smtClean="0"/>
              <a:t>1/21/2019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190D0E-F6DF-C649-B517-00BF84BB5FDD}" type="slidenum">
              <a:rPr lang="en-US" smtClean="0"/>
              <a:t>‹#›</a:t>
            </a:fld>
            <a:endParaRPr lang="en-US"/>
          </a:p>
        </p:txBody>
      </p:sp>
    </p:spTree>
    <p:extLst>
      <p:ext uri="{BB962C8B-B14F-4D97-AF65-F5344CB8AC3E}">
        <p14:creationId xmlns:p14="http://schemas.microsoft.com/office/powerpoint/2010/main" val="4070517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FADD91-E3A9-8E42-A982-B6FAE72B345D}" type="datetime1">
              <a:rPr lang="en-US" smtClean="0"/>
              <a:t>1/21/2019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190D0E-F6DF-C649-B517-00BF84BB5FDD}" type="slidenum">
              <a:rPr lang="en-US" smtClean="0"/>
              <a:t>‹#›</a:t>
            </a:fld>
            <a:endParaRPr lang="en-US"/>
          </a:p>
        </p:txBody>
      </p:sp>
    </p:spTree>
    <p:extLst>
      <p:ext uri="{BB962C8B-B14F-4D97-AF65-F5344CB8AC3E}">
        <p14:creationId xmlns:p14="http://schemas.microsoft.com/office/powerpoint/2010/main" val="2988087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1BCC57-F8B1-B64F-A1A7-A4D349BA8570}" type="datetime1">
              <a:rPr lang="en-US" smtClean="0"/>
              <a:t>1/21/2019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190D0E-F6DF-C649-B517-00BF84BB5FDD}" type="slidenum">
              <a:rPr lang="en-US" smtClean="0"/>
              <a:t>‹#›</a:t>
            </a:fld>
            <a:endParaRPr lang="en-US"/>
          </a:p>
        </p:txBody>
      </p:sp>
    </p:spTree>
    <p:extLst>
      <p:ext uri="{BB962C8B-B14F-4D97-AF65-F5344CB8AC3E}">
        <p14:creationId xmlns:p14="http://schemas.microsoft.com/office/powerpoint/2010/main" val="274803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4E5B47-EA5C-2049-9242-42B04D018B75}" type="datetime1">
              <a:rPr lang="en-US" smtClean="0"/>
              <a:t>1/21/2019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190D0E-F6DF-C649-B517-00BF84BB5FDD}" type="slidenum">
              <a:rPr lang="en-US" smtClean="0"/>
              <a:t>‹#›</a:t>
            </a:fld>
            <a:endParaRPr lang="en-US"/>
          </a:p>
        </p:txBody>
      </p:sp>
    </p:spTree>
    <p:extLst>
      <p:ext uri="{BB962C8B-B14F-4D97-AF65-F5344CB8AC3E}">
        <p14:creationId xmlns:p14="http://schemas.microsoft.com/office/powerpoint/2010/main" val="1147836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hyperlink" Target="https://www.youtube.com/watch?v=lS9XcEEek48" TargetMode="Externa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How a Spacecraft Mission is Developed</a:t>
            </a:r>
          </a:p>
        </p:txBody>
      </p:sp>
      <p:sp>
        <p:nvSpPr>
          <p:cNvPr id="3" name="Subtitle 2"/>
          <p:cNvSpPr>
            <a:spLocks noGrp="1"/>
          </p:cNvSpPr>
          <p:nvPr>
            <p:ph type="subTitle" idx="1"/>
          </p:nvPr>
        </p:nvSpPr>
        <p:spPr>
          <a:xfrm>
            <a:off x="5263493" y="5012154"/>
            <a:ext cx="3247724" cy="1612900"/>
          </a:xfrm>
        </p:spPr>
        <p:txBody>
          <a:bodyPr>
            <a:noAutofit/>
          </a:bodyPr>
          <a:lstStyle/>
          <a:p>
            <a:r>
              <a:rPr lang="en-US" sz="1400" dirty="0"/>
              <a:t>Bob</a:t>
            </a:r>
            <a:r>
              <a:rPr lang="en-US" sz="1400" baseline="0" dirty="0"/>
              <a:t> Dutilly</a:t>
            </a:r>
          </a:p>
          <a:p>
            <a:r>
              <a:rPr lang="en-US" sz="1400" dirty="0"/>
              <a:t>NASA Retired</a:t>
            </a:r>
          </a:p>
          <a:p>
            <a:r>
              <a:rPr lang="en-US" sz="1400" dirty="0"/>
              <a:t>Howard </a:t>
            </a:r>
            <a:r>
              <a:rPr lang="en-US" sz="1400" noProof="0" dirty="0"/>
              <a:t>Dew</a:t>
            </a:r>
          </a:p>
          <a:p>
            <a:r>
              <a:rPr lang="en-US" sz="1400" dirty="0"/>
              <a:t>NASA Retired</a:t>
            </a:r>
          </a:p>
          <a:p>
            <a:r>
              <a:rPr lang="en-US" sz="1400" dirty="0"/>
              <a:t>Peter Chen</a:t>
            </a:r>
          </a:p>
          <a:p>
            <a:r>
              <a:rPr lang="en-US" sz="1400" dirty="0"/>
              <a:t>Astronomer GSFC</a:t>
            </a:r>
          </a:p>
        </p:txBody>
      </p:sp>
      <p:sp>
        <p:nvSpPr>
          <p:cNvPr id="5" name="Slide Number Placeholder 4"/>
          <p:cNvSpPr>
            <a:spLocks noGrp="1"/>
          </p:cNvSpPr>
          <p:nvPr>
            <p:ph type="sldNum" sz="quarter" idx="12"/>
          </p:nvPr>
        </p:nvSpPr>
        <p:spPr>
          <a:xfrm rot="5957188">
            <a:off x="8335634" y="6965266"/>
            <a:ext cx="127000" cy="206375"/>
          </a:xfrm>
        </p:spPr>
        <p:txBody>
          <a:bodyPr/>
          <a:lstStyle/>
          <a:p>
            <a:endParaRPr lang="en-US" dirty="0"/>
          </a:p>
        </p:txBody>
      </p:sp>
      <p:sp>
        <p:nvSpPr>
          <p:cNvPr id="4" name="TextBox 3"/>
          <p:cNvSpPr txBox="1"/>
          <p:nvPr/>
        </p:nvSpPr>
        <p:spPr>
          <a:xfrm>
            <a:off x="368300" y="6286500"/>
            <a:ext cx="1795780" cy="338554"/>
          </a:xfrm>
          <a:prstGeom prst="rect">
            <a:avLst/>
          </a:prstGeom>
          <a:noFill/>
        </p:spPr>
        <p:txBody>
          <a:bodyPr wrap="square" rtlCol="0">
            <a:spAutoFit/>
          </a:bodyPr>
          <a:lstStyle/>
          <a:p>
            <a:r>
              <a:rPr lang="en-US" sz="1600" dirty="0"/>
              <a:t>January 17, 2019</a:t>
            </a:r>
          </a:p>
        </p:txBody>
      </p:sp>
    </p:spTree>
    <p:extLst>
      <p:ext uri="{BB962C8B-B14F-4D97-AF65-F5344CB8AC3E}">
        <p14:creationId xmlns:p14="http://schemas.microsoft.com/office/powerpoint/2010/main" val="4006104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820"/>
            <a:ext cx="8229600" cy="725487"/>
          </a:xfrm>
        </p:spPr>
        <p:txBody>
          <a:bodyPr>
            <a:normAutofit/>
          </a:bodyPr>
          <a:lstStyle/>
          <a:p>
            <a:r>
              <a:rPr lang="en-US" sz="2000" dirty="0"/>
              <a:t>Peer Review Process</a:t>
            </a:r>
          </a:p>
        </p:txBody>
      </p:sp>
      <p:sp>
        <p:nvSpPr>
          <p:cNvPr id="3" name="Content Placeholder 2"/>
          <p:cNvSpPr>
            <a:spLocks noGrp="1"/>
          </p:cNvSpPr>
          <p:nvPr>
            <p:ph idx="1"/>
          </p:nvPr>
        </p:nvSpPr>
        <p:spPr>
          <a:xfrm>
            <a:off x="457200" y="784492"/>
            <a:ext cx="8229600" cy="5619552"/>
          </a:xfrm>
        </p:spPr>
        <p:txBody>
          <a:bodyPr>
            <a:noAutofit/>
          </a:bodyPr>
          <a:lstStyle/>
          <a:p>
            <a:r>
              <a:rPr lang="en-US" sz="1800" dirty="0"/>
              <a:t>One or more scientists on the mission concept will provide a presentation to other scientists on a panel not involved in the mission;  those scientists on the panel will present detailed issues including pro’s and con’s for this mission concept</a:t>
            </a:r>
          </a:p>
          <a:p>
            <a:endParaRPr lang="en-US" sz="1800" dirty="0"/>
          </a:p>
          <a:p>
            <a:r>
              <a:rPr lang="en-US" sz="1800" dirty="0"/>
              <a:t>This presentation will give a detailed explanation of what the mission will accomplish and what value it has to the overall science</a:t>
            </a:r>
          </a:p>
          <a:p>
            <a:endParaRPr lang="en-US" sz="1800" dirty="0"/>
          </a:p>
          <a:p>
            <a:r>
              <a:rPr lang="en-US" sz="1800" dirty="0"/>
              <a:t>A detailed cost model for the mission will be developed and presented which also includes the cost of the spacecraft bus and more importantly what type launch vehicle that may be needed and very importantly its cost</a:t>
            </a:r>
          </a:p>
          <a:p>
            <a:endParaRPr lang="en-US" sz="1600" dirty="0"/>
          </a:p>
          <a:p>
            <a:r>
              <a:rPr lang="en-US" sz="1800" dirty="0"/>
              <a:t>Science drivers versus engineering constraints</a:t>
            </a:r>
          </a:p>
          <a:p>
            <a:pPr marL="0" indent="0">
              <a:buNone/>
            </a:pPr>
            <a:endParaRPr lang="en-US" sz="1600" dirty="0"/>
          </a:p>
          <a:p>
            <a:r>
              <a:rPr lang="en-US" sz="1800" dirty="0"/>
              <a:t>Trade Studies are presented</a:t>
            </a:r>
          </a:p>
          <a:p>
            <a:pPr lvl="1"/>
            <a:r>
              <a:rPr lang="en-US" sz="1600" dirty="0"/>
              <a:t>The mission objectives versus the constraints such as the instrument power required, the technology required (Technology Readiness Level #9 to #1) and the budget/time needed</a:t>
            </a:r>
          </a:p>
          <a:p>
            <a:pPr lvl="1"/>
            <a:r>
              <a:rPr lang="en-US" sz="1600" dirty="0"/>
              <a:t>Identification of commercial of the shelf components (COTS) that can be used both for the observatory and for the ground systems</a:t>
            </a:r>
          </a:p>
        </p:txBody>
      </p:sp>
      <p:sp>
        <p:nvSpPr>
          <p:cNvPr id="4" name="TextBox 3"/>
          <p:cNvSpPr txBox="1"/>
          <p:nvPr/>
        </p:nvSpPr>
        <p:spPr>
          <a:xfrm>
            <a:off x="558800" y="6311900"/>
            <a:ext cx="685800" cy="307777"/>
          </a:xfrm>
          <a:prstGeom prst="rect">
            <a:avLst/>
          </a:prstGeom>
          <a:noFill/>
        </p:spPr>
        <p:txBody>
          <a:bodyPr wrap="square" rtlCol="0">
            <a:spAutoFit/>
          </a:bodyPr>
          <a:lstStyle/>
          <a:p>
            <a:r>
              <a:rPr lang="en-US" sz="1400" dirty="0"/>
              <a:t>1</a:t>
            </a:r>
          </a:p>
        </p:txBody>
      </p:sp>
      <p:sp>
        <p:nvSpPr>
          <p:cNvPr id="6" name="Slide Number Placeholder 5"/>
          <p:cNvSpPr>
            <a:spLocks noGrp="1"/>
          </p:cNvSpPr>
          <p:nvPr>
            <p:ph type="sldNum" sz="quarter" idx="12"/>
          </p:nvPr>
        </p:nvSpPr>
        <p:spPr/>
        <p:txBody>
          <a:bodyPr/>
          <a:lstStyle/>
          <a:p>
            <a:fld id="{5C190D0E-F6DF-C649-B517-00BF84BB5FDD}" type="slidenum">
              <a:rPr lang="en-US" smtClean="0"/>
              <a:t>10</a:t>
            </a:fld>
            <a:endParaRPr lang="en-US"/>
          </a:p>
        </p:txBody>
      </p:sp>
    </p:spTree>
    <p:extLst>
      <p:ext uri="{BB962C8B-B14F-4D97-AF65-F5344CB8AC3E}">
        <p14:creationId xmlns:p14="http://schemas.microsoft.com/office/powerpoint/2010/main" val="3265795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271" y="152400"/>
            <a:ext cx="5779008" cy="6376416"/>
          </a:xfrm>
          <a:prstGeom prst="rect">
            <a:avLst/>
          </a:prstGeom>
        </p:spPr>
      </p:pic>
      <p:sp>
        <p:nvSpPr>
          <p:cNvPr id="5" name="TextBox 4"/>
          <p:cNvSpPr txBox="1"/>
          <p:nvPr/>
        </p:nvSpPr>
        <p:spPr>
          <a:xfrm>
            <a:off x="266700" y="6528816"/>
            <a:ext cx="673100" cy="307777"/>
          </a:xfrm>
          <a:prstGeom prst="rect">
            <a:avLst/>
          </a:prstGeom>
          <a:noFill/>
        </p:spPr>
        <p:txBody>
          <a:bodyPr wrap="square" rtlCol="0">
            <a:spAutoFit/>
          </a:bodyPr>
          <a:lstStyle/>
          <a:p>
            <a:r>
              <a:rPr lang="en-US" sz="1400" dirty="0"/>
              <a:t>2</a:t>
            </a:r>
          </a:p>
        </p:txBody>
      </p:sp>
      <p:sp>
        <p:nvSpPr>
          <p:cNvPr id="3" name="Slide Number Placeholder 2"/>
          <p:cNvSpPr>
            <a:spLocks noGrp="1"/>
          </p:cNvSpPr>
          <p:nvPr>
            <p:ph type="sldNum" sz="quarter" idx="12"/>
          </p:nvPr>
        </p:nvSpPr>
        <p:spPr/>
        <p:txBody>
          <a:bodyPr/>
          <a:lstStyle/>
          <a:p>
            <a:fld id="{5C190D0E-F6DF-C649-B517-00BF84BB5FDD}" type="slidenum">
              <a:rPr lang="en-US" smtClean="0"/>
              <a:t>11</a:t>
            </a:fld>
            <a:endParaRPr lang="en-US"/>
          </a:p>
        </p:txBody>
      </p:sp>
    </p:spTree>
    <p:extLst>
      <p:ext uri="{BB962C8B-B14F-4D97-AF65-F5344CB8AC3E}">
        <p14:creationId xmlns:p14="http://schemas.microsoft.com/office/powerpoint/2010/main" val="1823460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Approval and Funding Process</a:t>
            </a:r>
          </a:p>
        </p:txBody>
      </p:sp>
      <p:sp>
        <p:nvSpPr>
          <p:cNvPr id="3" name="Content Placeholder 2"/>
          <p:cNvSpPr>
            <a:spLocks noGrp="1"/>
          </p:cNvSpPr>
          <p:nvPr>
            <p:ph idx="1"/>
          </p:nvPr>
        </p:nvSpPr>
        <p:spPr/>
        <p:txBody>
          <a:bodyPr>
            <a:normAutofit/>
          </a:bodyPr>
          <a:lstStyle/>
          <a:p>
            <a:r>
              <a:rPr lang="en-US" sz="1800" dirty="0"/>
              <a:t>NASA center, University, JPL, Private Organization</a:t>
            </a:r>
          </a:p>
          <a:p>
            <a:r>
              <a:rPr lang="en-US" sz="1800" dirty="0"/>
              <a:t>Headquarters</a:t>
            </a:r>
          </a:p>
          <a:p>
            <a:r>
              <a:rPr lang="en-US" sz="1800" dirty="0"/>
              <a:t>President</a:t>
            </a:r>
          </a:p>
          <a:p>
            <a:r>
              <a:rPr lang="en-US" sz="1800" dirty="0"/>
              <a:t>Congress</a:t>
            </a:r>
          </a:p>
        </p:txBody>
      </p:sp>
      <p:sp>
        <p:nvSpPr>
          <p:cNvPr id="5" name="Slide Number Placeholder 4"/>
          <p:cNvSpPr>
            <a:spLocks noGrp="1"/>
          </p:cNvSpPr>
          <p:nvPr>
            <p:ph type="sldNum" sz="quarter" idx="12"/>
          </p:nvPr>
        </p:nvSpPr>
        <p:spPr/>
        <p:txBody>
          <a:bodyPr/>
          <a:lstStyle/>
          <a:p>
            <a:fld id="{5C190D0E-F6DF-C649-B517-00BF84BB5FDD}" type="slidenum">
              <a:rPr lang="en-US" smtClean="0"/>
              <a:t>12</a:t>
            </a:fld>
            <a:endParaRPr lang="en-US"/>
          </a:p>
        </p:txBody>
      </p:sp>
    </p:spTree>
    <p:extLst>
      <p:ext uri="{BB962C8B-B14F-4D97-AF65-F5344CB8AC3E}">
        <p14:creationId xmlns:p14="http://schemas.microsoft.com/office/powerpoint/2010/main" val="4275836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Approval and Funding Process (Continued)</a:t>
            </a:r>
            <a:br>
              <a:rPr lang="en-US" sz="2000" dirty="0"/>
            </a:br>
            <a:endParaRPr lang="en-US" sz="2000" dirty="0"/>
          </a:p>
        </p:txBody>
      </p:sp>
      <p:sp>
        <p:nvSpPr>
          <p:cNvPr id="22" name="Slide Number Placeholder 21"/>
          <p:cNvSpPr>
            <a:spLocks noGrp="1"/>
          </p:cNvSpPr>
          <p:nvPr>
            <p:ph type="sldNum" sz="quarter" idx="12"/>
          </p:nvPr>
        </p:nvSpPr>
        <p:spPr/>
        <p:txBody>
          <a:bodyPr/>
          <a:lstStyle/>
          <a:p>
            <a:fld id="{5C190D0E-F6DF-C649-B517-00BF84BB5FDD}" type="slidenum">
              <a:rPr lang="en-US" smtClean="0"/>
              <a:t>13</a:t>
            </a:fld>
            <a:endParaRPr lang="en-US"/>
          </a:p>
        </p:txBody>
      </p:sp>
      <p:sp>
        <p:nvSpPr>
          <p:cNvPr id="4" name="TextBox 3"/>
          <p:cNvSpPr txBox="1"/>
          <p:nvPr/>
        </p:nvSpPr>
        <p:spPr>
          <a:xfrm>
            <a:off x="6248400" y="1790808"/>
            <a:ext cx="1409700" cy="307777"/>
          </a:xfrm>
          <a:prstGeom prst="rect">
            <a:avLst/>
          </a:prstGeom>
          <a:noFill/>
        </p:spPr>
        <p:txBody>
          <a:bodyPr wrap="square" rtlCol="0">
            <a:spAutoFit/>
          </a:bodyPr>
          <a:lstStyle/>
          <a:p>
            <a:r>
              <a:rPr lang="en-US" sz="1400" dirty="0"/>
              <a:t>HEADQUARTERS</a:t>
            </a:r>
          </a:p>
        </p:txBody>
      </p:sp>
      <p:sp>
        <p:nvSpPr>
          <p:cNvPr id="5" name="TextBox 4"/>
          <p:cNvSpPr txBox="1"/>
          <p:nvPr/>
        </p:nvSpPr>
        <p:spPr>
          <a:xfrm>
            <a:off x="3898900" y="1752600"/>
            <a:ext cx="1206500" cy="307777"/>
          </a:xfrm>
          <a:prstGeom prst="rect">
            <a:avLst/>
          </a:prstGeom>
          <a:noFill/>
        </p:spPr>
        <p:txBody>
          <a:bodyPr wrap="square" rtlCol="0">
            <a:spAutoFit/>
          </a:bodyPr>
          <a:lstStyle/>
          <a:p>
            <a:r>
              <a:rPr lang="en-US" sz="1400" dirty="0"/>
              <a:t>PRESIDENT</a:t>
            </a:r>
          </a:p>
        </p:txBody>
      </p:sp>
      <p:sp>
        <p:nvSpPr>
          <p:cNvPr id="6" name="TextBox 5"/>
          <p:cNvSpPr txBox="1"/>
          <p:nvPr/>
        </p:nvSpPr>
        <p:spPr>
          <a:xfrm>
            <a:off x="1308100" y="1739900"/>
            <a:ext cx="1206500" cy="307777"/>
          </a:xfrm>
          <a:prstGeom prst="rect">
            <a:avLst/>
          </a:prstGeom>
          <a:noFill/>
        </p:spPr>
        <p:txBody>
          <a:bodyPr wrap="square" rtlCol="0">
            <a:spAutoFit/>
          </a:bodyPr>
          <a:lstStyle/>
          <a:p>
            <a:r>
              <a:rPr lang="en-US" sz="1400" dirty="0"/>
              <a:t>CONGRESS</a:t>
            </a:r>
          </a:p>
        </p:txBody>
      </p:sp>
      <p:sp>
        <p:nvSpPr>
          <p:cNvPr id="7" name="TextBox 6"/>
          <p:cNvSpPr txBox="1"/>
          <p:nvPr/>
        </p:nvSpPr>
        <p:spPr>
          <a:xfrm>
            <a:off x="704850" y="2241946"/>
            <a:ext cx="1022350" cy="307777"/>
          </a:xfrm>
          <a:prstGeom prst="rect">
            <a:avLst/>
          </a:prstGeom>
          <a:noFill/>
        </p:spPr>
        <p:txBody>
          <a:bodyPr wrap="square" rtlCol="0">
            <a:spAutoFit/>
          </a:bodyPr>
          <a:lstStyle/>
          <a:p>
            <a:r>
              <a:rPr lang="en-US" sz="1400" dirty="0"/>
              <a:t>Senate</a:t>
            </a:r>
          </a:p>
        </p:txBody>
      </p:sp>
      <p:sp>
        <p:nvSpPr>
          <p:cNvPr id="8" name="TextBox 7"/>
          <p:cNvSpPr txBox="1"/>
          <p:nvPr/>
        </p:nvSpPr>
        <p:spPr>
          <a:xfrm>
            <a:off x="1079500" y="2703611"/>
            <a:ext cx="2184400" cy="307777"/>
          </a:xfrm>
          <a:prstGeom prst="rect">
            <a:avLst/>
          </a:prstGeom>
          <a:noFill/>
        </p:spPr>
        <p:txBody>
          <a:bodyPr wrap="square" rtlCol="0">
            <a:spAutoFit/>
          </a:bodyPr>
          <a:lstStyle/>
          <a:p>
            <a:r>
              <a:rPr lang="en-US" sz="1400" dirty="0"/>
              <a:t>Authorization Committee</a:t>
            </a:r>
          </a:p>
        </p:txBody>
      </p:sp>
      <p:sp>
        <p:nvSpPr>
          <p:cNvPr id="9" name="TextBox 8"/>
          <p:cNvSpPr txBox="1"/>
          <p:nvPr/>
        </p:nvSpPr>
        <p:spPr>
          <a:xfrm>
            <a:off x="1104900" y="3218357"/>
            <a:ext cx="2159000" cy="307777"/>
          </a:xfrm>
          <a:prstGeom prst="rect">
            <a:avLst/>
          </a:prstGeom>
          <a:noFill/>
        </p:spPr>
        <p:txBody>
          <a:bodyPr wrap="square" rtlCol="0">
            <a:spAutoFit/>
          </a:bodyPr>
          <a:lstStyle/>
          <a:p>
            <a:r>
              <a:rPr lang="en-US" sz="1400" dirty="0"/>
              <a:t>Appropriations Committee</a:t>
            </a:r>
          </a:p>
        </p:txBody>
      </p:sp>
      <p:sp>
        <p:nvSpPr>
          <p:cNvPr id="11" name="TextBox 10"/>
          <p:cNvSpPr txBox="1"/>
          <p:nvPr/>
        </p:nvSpPr>
        <p:spPr>
          <a:xfrm>
            <a:off x="704850" y="4337446"/>
            <a:ext cx="1022350" cy="307777"/>
          </a:xfrm>
          <a:prstGeom prst="rect">
            <a:avLst/>
          </a:prstGeom>
          <a:noFill/>
        </p:spPr>
        <p:txBody>
          <a:bodyPr wrap="square" rtlCol="0">
            <a:spAutoFit/>
          </a:bodyPr>
          <a:lstStyle/>
          <a:p>
            <a:r>
              <a:rPr lang="en-US" sz="1400" dirty="0"/>
              <a:t>House</a:t>
            </a:r>
          </a:p>
        </p:txBody>
      </p:sp>
      <p:sp>
        <p:nvSpPr>
          <p:cNvPr id="12" name="TextBox 11"/>
          <p:cNvSpPr txBox="1"/>
          <p:nvPr/>
        </p:nvSpPr>
        <p:spPr>
          <a:xfrm>
            <a:off x="1104900" y="4746823"/>
            <a:ext cx="2349500" cy="523220"/>
          </a:xfrm>
          <a:prstGeom prst="rect">
            <a:avLst/>
          </a:prstGeom>
          <a:noFill/>
        </p:spPr>
        <p:txBody>
          <a:bodyPr wrap="square" rtlCol="0">
            <a:spAutoFit/>
          </a:bodyPr>
          <a:lstStyle/>
          <a:p>
            <a:r>
              <a:rPr lang="en-US" sz="1400" dirty="0"/>
              <a:t>Authorization Committee</a:t>
            </a:r>
          </a:p>
          <a:p>
            <a:endParaRPr lang="en-US" sz="1400" dirty="0"/>
          </a:p>
        </p:txBody>
      </p:sp>
      <p:sp>
        <p:nvSpPr>
          <p:cNvPr id="14" name="TextBox 13"/>
          <p:cNvSpPr txBox="1"/>
          <p:nvPr/>
        </p:nvSpPr>
        <p:spPr>
          <a:xfrm>
            <a:off x="1104900" y="5143500"/>
            <a:ext cx="2349500" cy="523220"/>
          </a:xfrm>
          <a:prstGeom prst="rect">
            <a:avLst/>
          </a:prstGeom>
          <a:noFill/>
        </p:spPr>
        <p:txBody>
          <a:bodyPr wrap="square" rtlCol="0">
            <a:spAutoFit/>
          </a:bodyPr>
          <a:lstStyle/>
          <a:p>
            <a:r>
              <a:rPr lang="en-US" sz="1400" dirty="0"/>
              <a:t>Appropriations Committee</a:t>
            </a:r>
          </a:p>
          <a:p>
            <a:endParaRPr lang="en-US" sz="1400" dirty="0"/>
          </a:p>
        </p:txBody>
      </p:sp>
      <p:sp>
        <p:nvSpPr>
          <p:cNvPr id="15" name="Left-Right Arrow 14"/>
          <p:cNvSpPr/>
          <p:nvPr/>
        </p:nvSpPr>
        <p:spPr>
          <a:xfrm>
            <a:off x="2413000" y="1846361"/>
            <a:ext cx="1270000" cy="142677"/>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Left-Right Arrow 15"/>
          <p:cNvSpPr/>
          <p:nvPr/>
        </p:nvSpPr>
        <p:spPr>
          <a:xfrm>
            <a:off x="4953000" y="1857969"/>
            <a:ext cx="317500" cy="131069"/>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18" name="Up-Down Arrow 17"/>
          <p:cNvSpPr/>
          <p:nvPr/>
        </p:nvSpPr>
        <p:spPr>
          <a:xfrm>
            <a:off x="777875" y="2683073"/>
            <a:ext cx="146050" cy="1558728"/>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7067550" y="2607822"/>
            <a:ext cx="1181100" cy="307777"/>
          </a:xfrm>
          <a:prstGeom prst="rect">
            <a:avLst/>
          </a:prstGeom>
          <a:noFill/>
        </p:spPr>
        <p:txBody>
          <a:bodyPr wrap="square" rtlCol="0">
            <a:spAutoFit/>
          </a:bodyPr>
          <a:lstStyle/>
          <a:p>
            <a:r>
              <a:rPr lang="en-US" sz="1400" dirty="0"/>
              <a:t>NASA Center</a:t>
            </a:r>
          </a:p>
        </p:txBody>
      </p:sp>
      <p:sp>
        <p:nvSpPr>
          <p:cNvPr id="20" name="TextBox 19"/>
          <p:cNvSpPr txBox="1"/>
          <p:nvPr/>
        </p:nvSpPr>
        <p:spPr>
          <a:xfrm>
            <a:off x="7124700" y="3064469"/>
            <a:ext cx="533400" cy="307777"/>
          </a:xfrm>
          <a:prstGeom prst="rect">
            <a:avLst/>
          </a:prstGeom>
          <a:noFill/>
        </p:spPr>
        <p:txBody>
          <a:bodyPr wrap="square" rtlCol="0">
            <a:spAutoFit/>
          </a:bodyPr>
          <a:lstStyle/>
          <a:p>
            <a:r>
              <a:rPr lang="en-US" sz="1400" dirty="0"/>
              <a:t>JPL</a:t>
            </a:r>
          </a:p>
        </p:txBody>
      </p:sp>
      <p:sp>
        <p:nvSpPr>
          <p:cNvPr id="3" name="TextBox 2"/>
          <p:cNvSpPr txBox="1"/>
          <p:nvPr/>
        </p:nvSpPr>
        <p:spPr>
          <a:xfrm>
            <a:off x="7010400" y="3574534"/>
            <a:ext cx="1130300" cy="307777"/>
          </a:xfrm>
          <a:prstGeom prst="rect">
            <a:avLst/>
          </a:prstGeom>
          <a:noFill/>
        </p:spPr>
        <p:txBody>
          <a:bodyPr wrap="square" rtlCol="0">
            <a:spAutoFit/>
          </a:bodyPr>
          <a:lstStyle/>
          <a:p>
            <a:r>
              <a:rPr lang="en-US" sz="1400" dirty="0"/>
              <a:t>University</a:t>
            </a:r>
          </a:p>
        </p:txBody>
      </p:sp>
      <p:sp>
        <p:nvSpPr>
          <p:cNvPr id="13" name="TextBox 12"/>
          <p:cNvSpPr txBox="1"/>
          <p:nvPr/>
        </p:nvSpPr>
        <p:spPr>
          <a:xfrm>
            <a:off x="7010400" y="4087912"/>
            <a:ext cx="1587500" cy="307777"/>
          </a:xfrm>
          <a:prstGeom prst="rect">
            <a:avLst/>
          </a:prstGeom>
          <a:noFill/>
        </p:spPr>
        <p:txBody>
          <a:bodyPr wrap="square" rtlCol="0">
            <a:spAutoFit/>
          </a:bodyPr>
          <a:lstStyle/>
          <a:p>
            <a:r>
              <a:rPr lang="en-US" sz="1400" dirty="0"/>
              <a:t>Private Industry</a:t>
            </a:r>
          </a:p>
        </p:txBody>
      </p:sp>
      <p:sp>
        <p:nvSpPr>
          <p:cNvPr id="17" name="TextBox 16"/>
          <p:cNvSpPr txBox="1"/>
          <p:nvPr/>
        </p:nvSpPr>
        <p:spPr>
          <a:xfrm>
            <a:off x="5499101" y="2565796"/>
            <a:ext cx="889000" cy="307777"/>
          </a:xfrm>
          <a:prstGeom prst="rect">
            <a:avLst/>
          </a:prstGeom>
          <a:noFill/>
        </p:spPr>
        <p:txBody>
          <a:bodyPr wrap="square" rtlCol="0">
            <a:spAutoFit/>
          </a:bodyPr>
          <a:lstStyle/>
          <a:p>
            <a:r>
              <a:rPr lang="en-US" sz="1400" dirty="0"/>
              <a:t>NOAA</a:t>
            </a:r>
          </a:p>
        </p:txBody>
      </p:sp>
      <p:sp>
        <p:nvSpPr>
          <p:cNvPr id="21" name="TextBox 20"/>
          <p:cNvSpPr txBox="1"/>
          <p:nvPr/>
        </p:nvSpPr>
        <p:spPr>
          <a:xfrm>
            <a:off x="4648200" y="3372246"/>
            <a:ext cx="1600200" cy="307777"/>
          </a:xfrm>
          <a:prstGeom prst="rect">
            <a:avLst/>
          </a:prstGeom>
          <a:noFill/>
        </p:spPr>
        <p:txBody>
          <a:bodyPr wrap="square" rtlCol="0">
            <a:spAutoFit/>
          </a:bodyPr>
          <a:lstStyle/>
          <a:p>
            <a:r>
              <a:rPr lang="en-US" sz="1400" dirty="0"/>
              <a:t>ESA/other Agencies</a:t>
            </a:r>
          </a:p>
        </p:txBody>
      </p:sp>
      <p:sp>
        <p:nvSpPr>
          <p:cNvPr id="29" name="Left-Right Arrow 28"/>
          <p:cNvSpPr/>
          <p:nvPr/>
        </p:nvSpPr>
        <p:spPr>
          <a:xfrm>
            <a:off x="6134100" y="2683074"/>
            <a:ext cx="850899" cy="129042"/>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Left-Right Arrow 29"/>
          <p:cNvSpPr/>
          <p:nvPr/>
        </p:nvSpPr>
        <p:spPr>
          <a:xfrm rot="19340369">
            <a:off x="6079309" y="3086231"/>
            <a:ext cx="946163" cy="143299"/>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Left-Right Arrow 30"/>
          <p:cNvSpPr/>
          <p:nvPr/>
        </p:nvSpPr>
        <p:spPr>
          <a:xfrm rot="20123848">
            <a:off x="6246006" y="3331724"/>
            <a:ext cx="836038" cy="170801"/>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Left Arrow 31"/>
          <p:cNvSpPr/>
          <p:nvPr/>
        </p:nvSpPr>
        <p:spPr>
          <a:xfrm>
            <a:off x="7658100" y="1857969"/>
            <a:ext cx="914400" cy="131069"/>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Connector 33"/>
          <p:cNvCxnSpPr>
            <a:endCxn id="39" idx="3"/>
          </p:cNvCxnSpPr>
          <p:nvPr/>
        </p:nvCxnSpPr>
        <p:spPr>
          <a:xfrm>
            <a:off x="8572500" y="1929308"/>
            <a:ext cx="25400" cy="2360316"/>
          </a:xfrm>
          <a:prstGeom prst="line">
            <a:avLst/>
          </a:prstGeom>
        </p:spPr>
        <p:style>
          <a:lnRef idx="2">
            <a:schemeClr val="accent1"/>
          </a:lnRef>
          <a:fillRef idx="0">
            <a:schemeClr val="accent1"/>
          </a:fillRef>
          <a:effectRef idx="1">
            <a:schemeClr val="accent1"/>
          </a:effectRef>
          <a:fontRef idx="minor">
            <a:schemeClr val="tx1"/>
          </a:fontRef>
        </p:style>
      </p:cxnSp>
      <p:sp>
        <p:nvSpPr>
          <p:cNvPr id="37" name="Left Arrow 36"/>
          <p:cNvSpPr/>
          <p:nvPr/>
        </p:nvSpPr>
        <p:spPr>
          <a:xfrm flipV="1">
            <a:off x="7487918" y="3172632"/>
            <a:ext cx="1084582" cy="19961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Left Arrow 37"/>
          <p:cNvSpPr/>
          <p:nvPr/>
        </p:nvSpPr>
        <p:spPr>
          <a:xfrm>
            <a:off x="8077200" y="3680023"/>
            <a:ext cx="495300" cy="20228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Left Arrow 38"/>
          <p:cNvSpPr/>
          <p:nvPr/>
        </p:nvSpPr>
        <p:spPr>
          <a:xfrm>
            <a:off x="8255000" y="4241801"/>
            <a:ext cx="342900" cy="9564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Down Arrow 32"/>
          <p:cNvSpPr/>
          <p:nvPr/>
        </p:nvSpPr>
        <p:spPr>
          <a:xfrm>
            <a:off x="5207000" y="2393838"/>
            <a:ext cx="140716" cy="978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Connector 35"/>
          <p:cNvCxnSpPr/>
          <p:nvPr/>
        </p:nvCxnSpPr>
        <p:spPr>
          <a:xfrm flipV="1">
            <a:off x="5270500" y="2393838"/>
            <a:ext cx="1700180" cy="6238"/>
          </a:xfrm>
          <a:prstGeom prst="line">
            <a:avLst/>
          </a:prstGeom>
        </p:spPr>
        <p:style>
          <a:lnRef idx="2">
            <a:schemeClr val="accent1"/>
          </a:lnRef>
          <a:fillRef idx="0">
            <a:schemeClr val="accent1"/>
          </a:fillRef>
          <a:effectRef idx="1">
            <a:schemeClr val="accent1"/>
          </a:effectRef>
          <a:fontRef idx="minor">
            <a:schemeClr val="tx1"/>
          </a:fontRef>
        </p:style>
      </p:cxnSp>
      <p:sp>
        <p:nvSpPr>
          <p:cNvPr id="42" name="Up Arrow 41"/>
          <p:cNvSpPr/>
          <p:nvPr/>
        </p:nvSpPr>
        <p:spPr>
          <a:xfrm>
            <a:off x="6858001" y="2060377"/>
            <a:ext cx="152400" cy="333461"/>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a:off x="7315200" y="2060377"/>
            <a:ext cx="12700" cy="54744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347716" y="1790808"/>
            <a:ext cx="659384" cy="307777"/>
          </a:xfrm>
          <a:prstGeom prst="rect">
            <a:avLst/>
          </a:prstGeom>
          <a:noFill/>
        </p:spPr>
        <p:txBody>
          <a:bodyPr wrap="square" rtlCol="0">
            <a:spAutoFit/>
          </a:bodyPr>
          <a:lstStyle/>
          <a:p>
            <a:r>
              <a:rPr lang="en-US" sz="1400" dirty="0"/>
              <a:t>OSTP</a:t>
            </a:r>
          </a:p>
        </p:txBody>
      </p:sp>
      <p:cxnSp>
        <p:nvCxnSpPr>
          <p:cNvPr id="28" name="Straight Arrow Connector 27"/>
          <p:cNvCxnSpPr/>
          <p:nvPr/>
        </p:nvCxnSpPr>
        <p:spPr>
          <a:xfrm>
            <a:off x="5867400" y="1929308"/>
            <a:ext cx="431800" cy="348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4521200" y="5054600"/>
            <a:ext cx="3733800" cy="307777"/>
          </a:xfrm>
          <a:prstGeom prst="rect">
            <a:avLst/>
          </a:prstGeom>
          <a:noFill/>
        </p:spPr>
        <p:txBody>
          <a:bodyPr wrap="square" rtlCol="0">
            <a:spAutoFit/>
          </a:bodyPr>
          <a:lstStyle/>
          <a:p>
            <a:r>
              <a:rPr lang="en-US" sz="1400" dirty="0"/>
              <a:t>OSTP – Office of Science and Technology Policy</a:t>
            </a:r>
          </a:p>
        </p:txBody>
      </p:sp>
    </p:spTree>
    <p:extLst>
      <p:ext uri="{BB962C8B-B14F-4D97-AF65-F5344CB8AC3E}">
        <p14:creationId xmlns:p14="http://schemas.microsoft.com/office/powerpoint/2010/main" val="3199779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2435"/>
            <a:ext cx="8229600" cy="868362"/>
          </a:xfrm>
        </p:spPr>
        <p:txBody>
          <a:bodyPr>
            <a:normAutofit/>
          </a:bodyPr>
          <a:lstStyle/>
          <a:p>
            <a:r>
              <a:rPr lang="en-US" sz="2000" dirty="0"/>
              <a:t>Headquarters Process</a:t>
            </a:r>
          </a:p>
        </p:txBody>
      </p:sp>
      <p:sp>
        <p:nvSpPr>
          <p:cNvPr id="3" name="Content Placeholder 2"/>
          <p:cNvSpPr>
            <a:spLocks noGrp="1"/>
          </p:cNvSpPr>
          <p:nvPr>
            <p:ph idx="1"/>
          </p:nvPr>
        </p:nvSpPr>
        <p:spPr>
          <a:xfrm>
            <a:off x="457200" y="1111348"/>
            <a:ext cx="8229600" cy="5106572"/>
          </a:xfrm>
        </p:spPr>
        <p:txBody>
          <a:bodyPr>
            <a:normAutofit/>
          </a:bodyPr>
          <a:lstStyle/>
          <a:p>
            <a:r>
              <a:rPr lang="en-US" sz="1800" dirty="0"/>
              <a:t>Headquarters chooses which NASA center, JPL, University or Private organization that will develop, test and operate the mission</a:t>
            </a:r>
          </a:p>
          <a:p>
            <a:r>
              <a:rPr lang="en-US" sz="1800" dirty="0"/>
              <a:t>Many times it is a combination of the above organizations</a:t>
            </a:r>
          </a:p>
          <a:p>
            <a:r>
              <a:rPr lang="en-US" sz="1800" dirty="0"/>
              <a:t>It depends on what type of mission it is and which organization “bid” for that mission</a:t>
            </a:r>
          </a:p>
          <a:p>
            <a:r>
              <a:rPr lang="en-US" sz="1800" dirty="0"/>
              <a:t>Determination is made for the cost and budget for the mission and determines if it matches with the proposal from the science review team</a:t>
            </a:r>
          </a:p>
          <a:p>
            <a:r>
              <a:rPr lang="en-US" sz="1800" dirty="0"/>
              <a:t>Headquarters has its own panel of scientists which lay out a decadal set of science and technology projects for the next 10 years</a:t>
            </a:r>
          </a:p>
          <a:p>
            <a:endParaRPr lang="en-US" sz="1800" dirty="0"/>
          </a:p>
          <a:p>
            <a:r>
              <a:rPr lang="en-US" sz="1800" dirty="0"/>
              <a:t>Announcement of Opportunity (AO) from NASA Headquarters</a:t>
            </a:r>
          </a:p>
          <a:p>
            <a:pPr lvl="1"/>
            <a:r>
              <a:rPr lang="en-US" sz="1600" dirty="0"/>
              <a:t>solicits proposals for participation in the NASA-led mission from scientists</a:t>
            </a:r>
          </a:p>
          <a:p>
            <a:endParaRPr lang="en-US" sz="1600" dirty="0"/>
          </a:p>
          <a:p>
            <a:r>
              <a:rPr lang="en-US" sz="1800" dirty="0"/>
              <a:t>Response for Proposal (RFP)</a:t>
            </a:r>
          </a:p>
          <a:p>
            <a:pPr lvl="1"/>
            <a:r>
              <a:rPr lang="en-US" sz="1600" dirty="0"/>
              <a:t>This is a solicitation for a competitive proposal and the response is the proposal</a:t>
            </a:r>
          </a:p>
          <a:p>
            <a:pPr lvl="1"/>
            <a:r>
              <a:rPr lang="en-US" sz="1600" dirty="0"/>
              <a:t>It is selected on technical capabilities and on price</a:t>
            </a:r>
          </a:p>
          <a:p>
            <a:endParaRPr lang="en-US" sz="1800" dirty="0"/>
          </a:p>
        </p:txBody>
      </p:sp>
      <p:sp>
        <p:nvSpPr>
          <p:cNvPr id="5" name="Slide Number Placeholder 4"/>
          <p:cNvSpPr>
            <a:spLocks noGrp="1"/>
          </p:cNvSpPr>
          <p:nvPr>
            <p:ph type="sldNum" sz="quarter" idx="12"/>
          </p:nvPr>
        </p:nvSpPr>
        <p:spPr/>
        <p:txBody>
          <a:bodyPr/>
          <a:lstStyle/>
          <a:p>
            <a:fld id="{5C190D0E-F6DF-C649-B517-00BF84BB5FDD}" type="slidenum">
              <a:rPr lang="en-US" smtClean="0"/>
              <a:t>14</a:t>
            </a:fld>
            <a:endParaRPr lang="en-US"/>
          </a:p>
        </p:txBody>
      </p:sp>
      <p:sp>
        <p:nvSpPr>
          <p:cNvPr id="4" name="TextBox 3"/>
          <p:cNvSpPr txBox="1"/>
          <p:nvPr/>
        </p:nvSpPr>
        <p:spPr>
          <a:xfrm>
            <a:off x="457200" y="6356350"/>
            <a:ext cx="368300" cy="369332"/>
          </a:xfrm>
          <a:prstGeom prst="rect">
            <a:avLst/>
          </a:prstGeom>
          <a:noFill/>
        </p:spPr>
        <p:txBody>
          <a:bodyPr wrap="square" rtlCol="0">
            <a:spAutoFit/>
          </a:bodyPr>
          <a:lstStyle/>
          <a:p>
            <a:r>
              <a:rPr lang="en-US" dirty="0"/>
              <a:t>2</a:t>
            </a:r>
          </a:p>
        </p:txBody>
      </p:sp>
    </p:spTree>
    <p:extLst>
      <p:ext uri="{BB962C8B-B14F-4D97-AF65-F5344CB8AC3E}">
        <p14:creationId xmlns:p14="http://schemas.microsoft.com/office/powerpoint/2010/main" val="1680397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Personnel Selection Process</a:t>
            </a:r>
          </a:p>
        </p:txBody>
      </p:sp>
      <p:sp>
        <p:nvSpPr>
          <p:cNvPr id="3" name="Content Placeholder 2"/>
          <p:cNvSpPr>
            <a:spLocks noGrp="1"/>
          </p:cNvSpPr>
          <p:nvPr>
            <p:ph idx="1"/>
          </p:nvPr>
        </p:nvSpPr>
        <p:spPr>
          <a:xfrm>
            <a:off x="457200" y="1272802"/>
            <a:ext cx="8229600" cy="4525963"/>
          </a:xfrm>
        </p:spPr>
        <p:txBody>
          <a:bodyPr>
            <a:normAutofit fontScale="77500" lnSpcReduction="20000"/>
          </a:bodyPr>
          <a:lstStyle/>
          <a:p>
            <a:r>
              <a:rPr lang="en-US" sz="2100" dirty="0"/>
              <a:t>Program Manager</a:t>
            </a:r>
          </a:p>
          <a:p>
            <a:r>
              <a:rPr lang="en-US" sz="2100" dirty="0"/>
              <a:t>Project Scientist and the various instrument scientists</a:t>
            </a:r>
          </a:p>
          <a:p>
            <a:r>
              <a:rPr lang="en-US" sz="2100" dirty="0"/>
              <a:t>Project Manager</a:t>
            </a:r>
          </a:p>
          <a:p>
            <a:r>
              <a:rPr lang="en-US" sz="2100" dirty="0"/>
              <a:t>System Engineer(s)</a:t>
            </a:r>
          </a:p>
          <a:p>
            <a:r>
              <a:rPr lang="en-US" sz="2100" dirty="0"/>
              <a:t>Mission Operations Manager</a:t>
            </a:r>
          </a:p>
          <a:p>
            <a:r>
              <a:rPr lang="en-US" sz="2100" dirty="0"/>
              <a:t>Operations Director</a:t>
            </a:r>
          </a:p>
          <a:p>
            <a:r>
              <a:rPr lang="en-US" sz="2100" dirty="0"/>
              <a:t>Group Heads</a:t>
            </a:r>
          </a:p>
          <a:p>
            <a:pPr lvl="1"/>
            <a:r>
              <a:rPr lang="en-US" sz="1900" dirty="0"/>
              <a:t>Flight Dynamics Engineers</a:t>
            </a:r>
          </a:p>
          <a:p>
            <a:pPr lvl="1"/>
            <a:r>
              <a:rPr lang="en-US" sz="1900" dirty="0"/>
              <a:t>Mission Operations Engineers</a:t>
            </a:r>
          </a:p>
          <a:p>
            <a:pPr lvl="1"/>
            <a:r>
              <a:rPr lang="en-US" sz="1900" dirty="0"/>
              <a:t>Science Center Engineers</a:t>
            </a:r>
          </a:p>
          <a:p>
            <a:pPr lvl="1"/>
            <a:r>
              <a:rPr lang="en-US" sz="1900" dirty="0"/>
              <a:t>Communications Engineers</a:t>
            </a:r>
          </a:p>
          <a:p>
            <a:pPr lvl="1"/>
            <a:r>
              <a:rPr lang="en-US" sz="1900" dirty="0"/>
              <a:t>System Engineers for each grou</a:t>
            </a:r>
            <a:r>
              <a:rPr lang="en-US" sz="1700" dirty="0"/>
              <a:t>p</a:t>
            </a:r>
          </a:p>
          <a:p>
            <a:pPr lvl="1"/>
            <a:endParaRPr lang="en-US" sz="1900" dirty="0"/>
          </a:p>
          <a:p>
            <a:r>
              <a:rPr lang="en-US" sz="2300" dirty="0"/>
              <a:t>Contractor companies chosen to develop and support the mission</a:t>
            </a:r>
          </a:p>
          <a:p>
            <a:pPr lvl="1"/>
            <a:r>
              <a:rPr lang="en-US" sz="1900" dirty="0"/>
              <a:t>The Flight Operations Team (FOT) is selected and along with the Operations Director to develop the Mission Operations Center (MOC)</a:t>
            </a:r>
          </a:p>
          <a:p>
            <a:pPr lvl="1"/>
            <a:r>
              <a:rPr lang="en-US" sz="1900" dirty="0"/>
              <a:t>The contractors also work in the Flight Dynamics Facility, the Command Management, the Scheduler and the Communications personnel</a:t>
            </a:r>
          </a:p>
        </p:txBody>
      </p:sp>
      <p:sp>
        <p:nvSpPr>
          <p:cNvPr id="5" name="Slide Number Placeholder 4"/>
          <p:cNvSpPr>
            <a:spLocks noGrp="1"/>
          </p:cNvSpPr>
          <p:nvPr>
            <p:ph type="sldNum" sz="quarter" idx="12"/>
          </p:nvPr>
        </p:nvSpPr>
        <p:spPr/>
        <p:txBody>
          <a:bodyPr/>
          <a:lstStyle/>
          <a:p>
            <a:fld id="{5C190D0E-F6DF-C649-B517-00BF84BB5FDD}" type="slidenum">
              <a:rPr lang="en-US" smtClean="0"/>
              <a:t>15</a:t>
            </a:fld>
            <a:endParaRPr lang="en-US" dirty="0"/>
          </a:p>
        </p:txBody>
      </p:sp>
    </p:spTree>
    <p:extLst>
      <p:ext uri="{BB962C8B-B14F-4D97-AF65-F5344CB8AC3E}">
        <p14:creationId xmlns:p14="http://schemas.microsoft.com/office/powerpoint/2010/main" val="360450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71462"/>
          </a:xfrm>
        </p:spPr>
        <p:txBody>
          <a:bodyPr>
            <a:normAutofit fontScale="90000"/>
          </a:bodyPr>
          <a:lstStyle/>
          <a:p>
            <a:r>
              <a:rPr lang="en-US" sz="2000" dirty="0"/>
              <a:t>Facilities</a:t>
            </a:r>
          </a:p>
        </p:txBody>
      </p:sp>
      <p:sp>
        <p:nvSpPr>
          <p:cNvPr id="3" name="Content Placeholder 2"/>
          <p:cNvSpPr>
            <a:spLocks noGrp="1"/>
          </p:cNvSpPr>
          <p:nvPr>
            <p:ph idx="1"/>
          </p:nvPr>
        </p:nvSpPr>
        <p:spPr>
          <a:xfrm>
            <a:off x="457200" y="546100"/>
            <a:ext cx="8229600" cy="6477000"/>
          </a:xfrm>
        </p:spPr>
        <p:txBody>
          <a:bodyPr>
            <a:normAutofit lnSpcReduction="10000"/>
          </a:bodyPr>
          <a:lstStyle/>
          <a:p>
            <a:r>
              <a:rPr lang="en-US" sz="1800" dirty="0"/>
              <a:t>Mission Operations Center (MOC)</a:t>
            </a:r>
          </a:p>
          <a:p>
            <a:pPr lvl="1"/>
            <a:r>
              <a:rPr lang="en-US" sz="1600" dirty="0"/>
              <a:t>Receives the spacecraft telemetry</a:t>
            </a:r>
          </a:p>
          <a:p>
            <a:pPr lvl="1"/>
            <a:r>
              <a:rPr lang="en-US" sz="1600" dirty="0"/>
              <a:t>Sends the spacecraft commands/observatory commands and command loads to the satellite</a:t>
            </a:r>
          </a:p>
          <a:p>
            <a:endParaRPr lang="en-US" sz="2000" dirty="0"/>
          </a:p>
          <a:p>
            <a:r>
              <a:rPr lang="en-US" sz="1900" dirty="0"/>
              <a:t>Command Management System (CMS)</a:t>
            </a:r>
          </a:p>
          <a:p>
            <a:pPr lvl="1"/>
            <a:r>
              <a:rPr lang="en-US" sz="1600" dirty="0"/>
              <a:t>Develops the command loads based on input from the SOC and the MOC</a:t>
            </a:r>
          </a:p>
          <a:p>
            <a:pPr lvl="1"/>
            <a:r>
              <a:rPr lang="en-US" sz="1600" dirty="0"/>
              <a:t>Scheduler prepares the request to the station for a spacecraft support</a:t>
            </a:r>
            <a:endParaRPr lang="en-US" sz="1700" dirty="0"/>
          </a:p>
          <a:p>
            <a:endParaRPr lang="en-US" sz="2000" dirty="0"/>
          </a:p>
          <a:p>
            <a:r>
              <a:rPr lang="en-US" sz="1800" dirty="0"/>
              <a:t>Flight Dynamics (FD)</a:t>
            </a:r>
          </a:p>
          <a:p>
            <a:pPr lvl="1"/>
            <a:r>
              <a:rPr lang="en-US" sz="1600" dirty="0"/>
              <a:t>There are two different groups – one is the orbital/attitude personnel and the other is the navigation personnel</a:t>
            </a:r>
          </a:p>
          <a:p>
            <a:pPr lvl="1"/>
            <a:r>
              <a:rPr lang="en-US" sz="1600" dirty="0"/>
              <a:t>Develops the orbital flight parameters and attitude control for the on-going mission</a:t>
            </a:r>
          </a:p>
          <a:p>
            <a:pPr lvl="1"/>
            <a:r>
              <a:rPr lang="en-US" sz="1600" dirty="0"/>
              <a:t>Prepares the navigational parameters for missions</a:t>
            </a:r>
          </a:p>
          <a:p>
            <a:pPr lvl="1"/>
            <a:endParaRPr lang="en-US" sz="1600" dirty="0"/>
          </a:p>
          <a:p>
            <a:r>
              <a:rPr lang="en-US" sz="1800" dirty="0"/>
              <a:t>Science Operations Center (SOC)</a:t>
            </a:r>
          </a:p>
          <a:p>
            <a:pPr lvl="1"/>
            <a:r>
              <a:rPr lang="en-US" sz="1600" dirty="0"/>
              <a:t>Receives the science data and separates out each for each instrument </a:t>
            </a:r>
          </a:p>
          <a:p>
            <a:pPr lvl="1"/>
            <a:r>
              <a:rPr lang="en-US" sz="1600" dirty="0"/>
              <a:t>Prepares the instrument commands and provides that to the CMS for command loads</a:t>
            </a:r>
          </a:p>
          <a:p>
            <a:pPr lvl="1"/>
            <a:endParaRPr lang="en-US" sz="1600" dirty="0"/>
          </a:p>
          <a:p>
            <a:r>
              <a:rPr lang="en-US" sz="1800" dirty="0"/>
              <a:t>Communications</a:t>
            </a:r>
          </a:p>
          <a:p>
            <a:pPr lvl="1"/>
            <a:r>
              <a:rPr lang="en-US" sz="1600" dirty="0"/>
              <a:t>Develops the communications link for TDRSS or DSN or a separate ground station which goes from the satellite to the station(s) and then onto the MOC/SOC</a:t>
            </a:r>
          </a:p>
          <a:p>
            <a:pPr lvl="1"/>
            <a:r>
              <a:rPr lang="en-US" sz="1600" dirty="0"/>
              <a:t>Maintains the hardware/software for the communications for all the facilities</a:t>
            </a:r>
          </a:p>
          <a:p>
            <a:endParaRPr lang="en-US" sz="1800" dirty="0"/>
          </a:p>
          <a:p>
            <a:pPr lvl="1"/>
            <a:endParaRPr lang="en-US" sz="1600" dirty="0"/>
          </a:p>
          <a:p>
            <a:pPr lvl="1"/>
            <a:endParaRPr lang="en-US" sz="1600" dirty="0"/>
          </a:p>
          <a:p>
            <a:pPr lvl="1"/>
            <a:endParaRPr lang="en-US" sz="1600" dirty="0"/>
          </a:p>
        </p:txBody>
      </p:sp>
      <p:sp>
        <p:nvSpPr>
          <p:cNvPr id="5" name="Slide Number Placeholder 4"/>
          <p:cNvSpPr>
            <a:spLocks noGrp="1"/>
          </p:cNvSpPr>
          <p:nvPr>
            <p:ph type="sldNum" sz="quarter" idx="12"/>
          </p:nvPr>
        </p:nvSpPr>
        <p:spPr/>
        <p:txBody>
          <a:bodyPr/>
          <a:lstStyle/>
          <a:p>
            <a:fld id="{5C190D0E-F6DF-C649-B517-00BF84BB5FDD}" type="slidenum">
              <a:rPr lang="en-US" smtClean="0"/>
              <a:t>16</a:t>
            </a:fld>
            <a:endParaRPr lang="en-US"/>
          </a:p>
        </p:txBody>
      </p:sp>
    </p:spTree>
    <p:extLst>
      <p:ext uri="{BB962C8B-B14F-4D97-AF65-F5344CB8AC3E}">
        <p14:creationId xmlns:p14="http://schemas.microsoft.com/office/powerpoint/2010/main" val="1457008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163"/>
            <a:ext cx="8229600" cy="652462"/>
          </a:xfrm>
        </p:spPr>
        <p:txBody>
          <a:bodyPr>
            <a:normAutofit/>
          </a:bodyPr>
          <a:lstStyle/>
          <a:p>
            <a:r>
              <a:rPr lang="en-US" sz="2000" dirty="0"/>
              <a:t>Facilities (continued)</a:t>
            </a:r>
          </a:p>
        </p:txBody>
      </p:sp>
      <p:sp>
        <p:nvSpPr>
          <p:cNvPr id="3" name="Content Placeholder 2"/>
          <p:cNvSpPr>
            <a:spLocks noGrp="1"/>
          </p:cNvSpPr>
          <p:nvPr>
            <p:ph idx="1"/>
          </p:nvPr>
        </p:nvSpPr>
        <p:spPr>
          <a:xfrm>
            <a:off x="457200" y="1155700"/>
            <a:ext cx="8229600" cy="5346700"/>
          </a:xfrm>
        </p:spPr>
        <p:txBody>
          <a:bodyPr>
            <a:normAutofit/>
          </a:bodyPr>
          <a:lstStyle/>
          <a:p>
            <a:r>
              <a:rPr lang="en-US" sz="1800" dirty="0"/>
              <a:t>Communications (continued)</a:t>
            </a:r>
          </a:p>
          <a:p>
            <a:pPr lvl="1"/>
            <a:r>
              <a:rPr lang="en-US" sz="1600" dirty="0"/>
              <a:t>Deep Space Network:   Goldstone, Madrid, Canberra;  each separated by 120 degrees</a:t>
            </a:r>
          </a:p>
          <a:p>
            <a:pPr lvl="1"/>
            <a:r>
              <a:rPr lang="en-US" sz="1600" dirty="0"/>
              <a:t>Antenna’s:   each has one 70 meter, several 40 meter and a host of 20 meter antenna’s</a:t>
            </a:r>
          </a:p>
          <a:p>
            <a:pPr lvl="1"/>
            <a:endParaRPr lang="en-US" sz="1600" dirty="0"/>
          </a:p>
          <a:p>
            <a:pPr lvl="1"/>
            <a:r>
              <a:rPr lang="en-US" sz="1600" dirty="0"/>
              <a:t>Tracking and Data Relay Satellite System (TDRSS)</a:t>
            </a:r>
          </a:p>
          <a:p>
            <a:pPr lvl="2"/>
            <a:r>
              <a:rPr lang="en-US" sz="1600" dirty="0"/>
              <a:t>Location in space:  Geosynchronous orbit</a:t>
            </a:r>
          </a:p>
          <a:p>
            <a:pPr lvl="2"/>
            <a:r>
              <a:rPr lang="en-US" sz="1600" dirty="0"/>
              <a:t>Present number of satellites:  9 in orbit with another launch this August but will be delayed due to damage to the solar array</a:t>
            </a:r>
          </a:p>
          <a:p>
            <a:pPr lvl="1"/>
            <a:endParaRPr lang="en-US" sz="1600" dirty="0"/>
          </a:p>
          <a:p>
            <a:pPr lvl="1"/>
            <a:r>
              <a:rPr lang="en-US" sz="1600" dirty="0"/>
              <a:t>Dedicated antenna’s for a given spacecraft mission such as the Solar Dynamics Observatory (SDO) mission</a:t>
            </a:r>
          </a:p>
          <a:p>
            <a:pPr lvl="1"/>
            <a:endParaRPr lang="en-US" sz="1600" dirty="0"/>
          </a:p>
          <a:p>
            <a:pPr lvl="1"/>
            <a:r>
              <a:rPr lang="en-US" sz="1600" dirty="0"/>
              <a:t>Commercial antenna’s “rented” by a spacecraft mission</a:t>
            </a:r>
          </a:p>
          <a:p>
            <a:pPr lvl="1"/>
            <a:endParaRPr lang="en-US" sz="1600" dirty="0"/>
          </a:p>
          <a:p>
            <a:r>
              <a:rPr lang="en-US" sz="1800" dirty="0"/>
              <a:t>Determination made on the communications rate for both the uplink and downlink prior to any system reviews</a:t>
            </a:r>
          </a:p>
          <a:p>
            <a:pPr lvl="1"/>
            <a:r>
              <a:rPr lang="en-US" sz="1600" dirty="0"/>
              <a:t>Higher the rate the more costly it is</a:t>
            </a:r>
          </a:p>
          <a:p>
            <a:pPr lvl="1"/>
            <a:r>
              <a:rPr lang="en-US" sz="1600" dirty="0"/>
              <a:t>This is in the budget sent to headquarters</a:t>
            </a:r>
          </a:p>
          <a:p>
            <a:endParaRPr lang="en-US" sz="1800" dirty="0"/>
          </a:p>
          <a:p>
            <a:pPr lvl="1"/>
            <a:endParaRPr lang="en-US" sz="1600" dirty="0"/>
          </a:p>
          <a:p>
            <a:pPr lvl="1"/>
            <a:endParaRPr lang="en-US" sz="1600" dirty="0"/>
          </a:p>
          <a:p>
            <a:endParaRPr lang="en-US" sz="2000" dirty="0"/>
          </a:p>
        </p:txBody>
      </p:sp>
      <p:sp>
        <p:nvSpPr>
          <p:cNvPr id="4" name="Slide Number Placeholder 3"/>
          <p:cNvSpPr>
            <a:spLocks noGrp="1"/>
          </p:cNvSpPr>
          <p:nvPr>
            <p:ph type="sldNum" sz="quarter" idx="12"/>
          </p:nvPr>
        </p:nvSpPr>
        <p:spPr/>
        <p:txBody>
          <a:bodyPr/>
          <a:lstStyle/>
          <a:p>
            <a:fld id="{5C190D0E-F6DF-C649-B517-00BF84BB5FDD}" type="slidenum">
              <a:rPr lang="en-US" smtClean="0"/>
              <a:t>17</a:t>
            </a:fld>
            <a:endParaRPr lang="en-US"/>
          </a:p>
        </p:txBody>
      </p:sp>
      <p:sp>
        <p:nvSpPr>
          <p:cNvPr id="5" name="TextBox 4"/>
          <p:cNvSpPr txBox="1"/>
          <p:nvPr/>
        </p:nvSpPr>
        <p:spPr>
          <a:xfrm>
            <a:off x="292100" y="6502400"/>
            <a:ext cx="254000" cy="276999"/>
          </a:xfrm>
          <a:prstGeom prst="rect">
            <a:avLst/>
          </a:prstGeom>
          <a:noFill/>
        </p:spPr>
        <p:txBody>
          <a:bodyPr wrap="square" rtlCol="0">
            <a:spAutoFit/>
          </a:bodyPr>
          <a:lstStyle/>
          <a:p>
            <a:r>
              <a:rPr lang="en-US" sz="1200" dirty="0"/>
              <a:t>1</a:t>
            </a:r>
          </a:p>
        </p:txBody>
      </p:sp>
    </p:spTree>
    <p:extLst>
      <p:ext uri="{BB962C8B-B14F-4D97-AF65-F5344CB8AC3E}">
        <p14:creationId xmlns:p14="http://schemas.microsoft.com/office/powerpoint/2010/main" val="4070848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6262"/>
          </a:xfrm>
        </p:spPr>
        <p:txBody>
          <a:bodyPr>
            <a:normAutofit/>
          </a:bodyPr>
          <a:lstStyle/>
          <a:p>
            <a:r>
              <a:rPr lang="en-US" sz="2000" dirty="0"/>
              <a:t>Documentation Process</a:t>
            </a:r>
          </a:p>
        </p:txBody>
      </p:sp>
      <p:sp>
        <p:nvSpPr>
          <p:cNvPr id="3" name="Content Placeholder 2"/>
          <p:cNvSpPr>
            <a:spLocks noGrp="1"/>
          </p:cNvSpPr>
          <p:nvPr>
            <p:ph idx="1"/>
          </p:nvPr>
        </p:nvSpPr>
        <p:spPr>
          <a:xfrm>
            <a:off x="457200" y="884237"/>
            <a:ext cx="8229600" cy="5654675"/>
          </a:xfrm>
        </p:spPr>
        <p:txBody>
          <a:bodyPr>
            <a:normAutofit/>
          </a:bodyPr>
          <a:lstStyle/>
          <a:p>
            <a:r>
              <a:rPr lang="en-US" sz="1800" dirty="0"/>
              <a:t>Documentation is extremely important in </a:t>
            </a:r>
            <a:r>
              <a:rPr lang="en-US" sz="1800" b="1" dirty="0"/>
              <a:t>ALL</a:t>
            </a:r>
            <a:r>
              <a:rPr lang="en-US" sz="1800" dirty="0"/>
              <a:t> phases of the mission</a:t>
            </a:r>
          </a:p>
          <a:p>
            <a:r>
              <a:rPr lang="en-US" sz="1800" dirty="0"/>
              <a:t>The smaller missions have somewhat less whereas the observatory missions have a towering amount of documentation.  But whatever the mission, they all have the same basic types.</a:t>
            </a:r>
          </a:p>
          <a:p>
            <a:endParaRPr lang="en-US" sz="1800" dirty="0"/>
          </a:p>
          <a:p>
            <a:pPr lvl="1"/>
            <a:r>
              <a:rPr lang="en-US" sz="1700" dirty="0"/>
              <a:t>Interface Control Documents (ICDs) define what and how the interface will work between any two facilities</a:t>
            </a:r>
          </a:p>
          <a:p>
            <a:pPr lvl="1"/>
            <a:r>
              <a:rPr lang="en-US" sz="1700" dirty="0"/>
              <a:t>Operations Concept Document (OCD) defines how the entire mission will function to satisfy the observatory objectives</a:t>
            </a:r>
          </a:p>
          <a:p>
            <a:pPr lvl="1"/>
            <a:r>
              <a:rPr lang="en-US" sz="1700" dirty="0"/>
              <a:t>Systems Requirements Documents (SRD) for </a:t>
            </a:r>
            <a:r>
              <a:rPr lang="en-US" sz="1700" u="sng" dirty="0"/>
              <a:t>every</a:t>
            </a:r>
            <a:r>
              <a:rPr lang="en-US" sz="1700" dirty="0"/>
              <a:t> facility and observatory instrument from the high level Operational Requirements down to the specific Functional Requirements and finally to the Detailed Requirements that will support all phases of the mission – these are maintained and updated</a:t>
            </a:r>
          </a:p>
          <a:p>
            <a:pPr lvl="1"/>
            <a:r>
              <a:rPr lang="en-US" sz="1700" dirty="0"/>
              <a:t>Preliminary Design Document (PRD) provides the preliminary design of the software/hardware based on requirements</a:t>
            </a:r>
          </a:p>
          <a:p>
            <a:pPr lvl="1"/>
            <a:r>
              <a:rPr lang="en-US" sz="1700" dirty="0"/>
              <a:t>Detailed Design Document (DDD) is the basis for the development of the coding for the system or the building of the hardware</a:t>
            </a:r>
          </a:p>
        </p:txBody>
      </p:sp>
      <p:sp>
        <p:nvSpPr>
          <p:cNvPr id="4" name="TextBox 3"/>
          <p:cNvSpPr txBox="1"/>
          <p:nvPr/>
        </p:nvSpPr>
        <p:spPr>
          <a:xfrm>
            <a:off x="457200" y="6355834"/>
            <a:ext cx="241300" cy="369332"/>
          </a:xfrm>
          <a:prstGeom prst="rect">
            <a:avLst/>
          </a:prstGeom>
          <a:noFill/>
        </p:spPr>
        <p:txBody>
          <a:bodyPr wrap="square" rtlCol="0">
            <a:spAutoFit/>
          </a:bodyPr>
          <a:lstStyle/>
          <a:p>
            <a:r>
              <a:rPr lang="en-US" dirty="0"/>
              <a:t>5</a:t>
            </a:r>
          </a:p>
        </p:txBody>
      </p:sp>
      <p:sp>
        <p:nvSpPr>
          <p:cNvPr id="6" name="Slide Number Placeholder 5"/>
          <p:cNvSpPr>
            <a:spLocks noGrp="1"/>
          </p:cNvSpPr>
          <p:nvPr>
            <p:ph type="sldNum" sz="quarter" idx="12"/>
          </p:nvPr>
        </p:nvSpPr>
        <p:spPr/>
        <p:txBody>
          <a:bodyPr/>
          <a:lstStyle/>
          <a:p>
            <a:fld id="{5C190D0E-F6DF-C649-B517-00BF84BB5FDD}" type="slidenum">
              <a:rPr lang="en-US" smtClean="0"/>
              <a:t>18</a:t>
            </a:fld>
            <a:endParaRPr lang="en-US"/>
          </a:p>
        </p:txBody>
      </p:sp>
    </p:spTree>
    <p:extLst>
      <p:ext uri="{BB962C8B-B14F-4D97-AF65-F5344CB8AC3E}">
        <p14:creationId xmlns:p14="http://schemas.microsoft.com/office/powerpoint/2010/main" val="249895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5662"/>
          </a:xfrm>
        </p:spPr>
        <p:txBody>
          <a:bodyPr>
            <a:normAutofit/>
          </a:bodyPr>
          <a:lstStyle/>
          <a:p>
            <a:r>
              <a:rPr lang="en-US" sz="2000" dirty="0"/>
              <a:t>Documentation Process (continued)</a:t>
            </a:r>
          </a:p>
        </p:txBody>
      </p:sp>
      <p:sp>
        <p:nvSpPr>
          <p:cNvPr id="3" name="Content Placeholder 2"/>
          <p:cNvSpPr>
            <a:spLocks noGrp="1"/>
          </p:cNvSpPr>
          <p:nvPr>
            <p:ph idx="1"/>
          </p:nvPr>
        </p:nvSpPr>
        <p:spPr>
          <a:xfrm>
            <a:off x="457200" y="1130300"/>
            <a:ext cx="8229600" cy="5359400"/>
          </a:xfrm>
        </p:spPr>
        <p:txBody>
          <a:bodyPr>
            <a:normAutofit/>
          </a:bodyPr>
          <a:lstStyle/>
          <a:p>
            <a:pPr lvl="1"/>
            <a:r>
              <a:rPr lang="en-US" sz="1700" dirty="0"/>
              <a:t>Mission Operations Plan (MOP) developed by all of the parties involved in the mission including the scientists and all of the facilities;  it is a detailed plan which describes the actual operations of the mission</a:t>
            </a:r>
          </a:p>
          <a:p>
            <a:pPr lvl="1"/>
            <a:r>
              <a:rPr lang="en-US" sz="1700" dirty="0"/>
              <a:t>Commissioning Plan developed by the science team on how their instruments will be tested on orbit and how long this will take</a:t>
            </a:r>
          </a:p>
          <a:p>
            <a:pPr lvl="1"/>
            <a:r>
              <a:rPr lang="en-US" sz="1700" dirty="0"/>
              <a:t>Hardware Documents which define and specify all of the hardware equipment in all facilities including the spacecraft and observatory with diagrams</a:t>
            </a:r>
          </a:p>
          <a:p>
            <a:pPr lvl="1"/>
            <a:r>
              <a:rPr lang="en-US" sz="1700" dirty="0"/>
              <a:t>Test Plans for every facility and observatory instrument based on the Functional Requirements and the Hardware specifications – these are maintained and updated with the results of the testing</a:t>
            </a:r>
          </a:p>
          <a:p>
            <a:pPr lvl="1"/>
            <a:r>
              <a:rPr lang="en-US" sz="1700" dirty="0"/>
              <a:t>End of Life (EOL) document – what will be done with the spacecraft after the mission – a disposal orbit, entering an atmosphere or crash onto a planet or moon or asteroid;  this also includes getting rid of any expendables such as fuel and draining batteries</a:t>
            </a:r>
          </a:p>
          <a:p>
            <a:pPr lvl="1"/>
            <a:endParaRPr lang="en-US" sz="1700" dirty="0"/>
          </a:p>
          <a:p>
            <a:pPr marL="457200" lvl="1" indent="0">
              <a:buNone/>
            </a:pPr>
            <a:endParaRPr lang="en-US" sz="1700" dirty="0"/>
          </a:p>
          <a:p>
            <a:endParaRPr lang="en-US" dirty="0"/>
          </a:p>
        </p:txBody>
      </p:sp>
      <p:sp>
        <p:nvSpPr>
          <p:cNvPr id="4" name="Slide Number Placeholder 3"/>
          <p:cNvSpPr>
            <a:spLocks noGrp="1"/>
          </p:cNvSpPr>
          <p:nvPr>
            <p:ph type="sldNum" sz="quarter" idx="12"/>
          </p:nvPr>
        </p:nvSpPr>
        <p:spPr/>
        <p:txBody>
          <a:bodyPr/>
          <a:lstStyle/>
          <a:p>
            <a:fld id="{5C190D0E-F6DF-C649-B517-00BF84BB5FDD}" type="slidenum">
              <a:rPr lang="en-US" smtClean="0"/>
              <a:t>19</a:t>
            </a:fld>
            <a:endParaRPr lang="en-US"/>
          </a:p>
        </p:txBody>
      </p:sp>
    </p:spTree>
    <p:extLst>
      <p:ext uri="{BB962C8B-B14F-4D97-AF65-F5344CB8AC3E}">
        <p14:creationId xmlns:p14="http://schemas.microsoft.com/office/powerpoint/2010/main" val="206187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038"/>
            <a:ext cx="8229600" cy="411162"/>
          </a:xfrm>
        </p:spPr>
        <p:txBody>
          <a:bodyPr>
            <a:normAutofit/>
          </a:bodyPr>
          <a:lstStyle/>
          <a:p>
            <a:r>
              <a:rPr lang="en-US" sz="2000" dirty="0"/>
              <a:t>Agenda</a:t>
            </a:r>
          </a:p>
        </p:txBody>
      </p:sp>
      <p:sp>
        <p:nvSpPr>
          <p:cNvPr id="3" name="Content Placeholder 2"/>
          <p:cNvSpPr>
            <a:spLocks noGrp="1"/>
          </p:cNvSpPr>
          <p:nvPr>
            <p:ph idx="1"/>
          </p:nvPr>
        </p:nvSpPr>
        <p:spPr>
          <a:xfrm>
            <a:off x="457200" y="584200"/>
            <a:ext cx="8229600" cy="6137275"/>
          </a:xfrm>
        </p:spPr>
        <p:txBody>
          <a:bodyPr>
            <a:normAutofit fontScale="92500" lnSpcReduction="20000"/>
          </a:bodyPr>
          <a:lstStyle/>
          <a:p>
            <a:r>
              <a:rPr lang="en-US" sz="1800" noProof="0" dirty="0"/>
              <a:t>Introduction</a:t>
            </a:r>
          </a:p>
          <a:p>
            <a:r>
              <a:rPr lang="en-US" sz="1800" noProof="0" dirty="0"/>
              <a:t>Initial concepts for a spacecraft mission</a:t>
            </a:r>
          </a:p>
          <a:p>
            <a:r>
              <a:rPr lang="en-US" sz="1800" noProof="0" dirty="0"/>
              <a:t>Peer review process</a:t>
            </a:r>
          </a:p>
          <a:p>
            <a:r>
              <a:rPr lang="en-US" sz="1800" noProof="0" dirty="0"/>
              <a:t>Approval and funding process</a:t>
            </a:r>
          </a:p>
          <a:p>
            <a:r>
              <a:rPr lang="en-US" sz="1800" noProof="0" dirty="0"/>
              <a:t>Headquarters decision process</a:t>
            </a:r>
          </a:p>
          <a:p>
            <a:r>
              <a:rPr lang="en-US" sz="1800" noProof="0" dirty="0"/>
              <a:t>Personnel selection process</a:t>
            </a:r>
          </a:p>
          <a:p>
            <a:r>
              <a:rPr lang="en-US" sz="1800" noProof="0" dirty="0"/>
              <a:t>Facilities</a:t>
            </a:r>
          </a:p>
          <a:p>
            <a:r>
              <a:rPr lang="en-US" sz="1800" noProof="0" dirty="0"/>
              <a:t>Documentation process</a:t>
            </a:r>
          </a:p>
          <a:p>
            <a:r>
              <a:rPr lang="en-US" sz="1800" noProof="0" dirty="0"/>
              <a:t>Requirements process</a:t>
            </a:r>
          </a:p>
          <a:p>
            <a:r>
              <a:rPr lang="en-US" sz="1800" noProof="0" dirty="0"/>
              <a:t>Design process</a:t>
            </a:r>
          </a:p>
          <a:p>
            <a:r>
              <a:rPr lang="en-US" sz="1800" noProof="0" dirty="0"/>
              <a:t>Review process</a:t>
            </a:r>
          </a:p>
          <a:p>
            <a:r>
              <a:rPr lang="en-US" sz="1800" noProof="0" dirty="0"/>
              <a:t>Facility Testing</a:t>
            </a:r>
          </a:p>
          <a:p>
            <a:r>
              <a:rPr lang="en-US" sz="1800" noProof="0" dirty="0"/>
              <a:t>Telemetry and Command Systems</a:t>
            </a:r>
          </a:p>
          <a:p>
            <a:r>
              <a:rPr lang="en-US" sz="1800" noProof="0" dirty="0"/>
              <a:t>Coordination process</a:t>
            </a:r>
          </a:p>
          <a:p>
            <a:r>
              <a:rPr lang="en-US" sz="1800" noProof="0" dirty="0"/>
              <a:t>Facility Interface Testing</a:t>
            </a:r>
          </a:p>
          <a:p>
            <a:r>
              <a:rPr lang="en-US" sz="1800" noProof="0" dirty="0"/>
              <a:t>Observatory Testing</a:t>
            </a:r>
          </a:p>
          <a:p>
            <a:r>
              <a:rPr lang="en-US" sz="1800" noProof="0" dirty="0"/>
              <a:t>Integration testing</a:t>
            </a:r>
          </a:p>
          <a:p>
            <a:r>
              <a:rPr lang="en-US" sz="1800" noProof="0" dirty="0"/>
              <a:t>Launch Site testing</a:t>
            </a:r>
          </a:p>
          <a:p>
            <a:r>
              <a:rPr lang="en-US" sz="1800" noProof="0" dirty="0"/>
              <a:t>Spacecraft and Observatory instrument testing after launch</a:t>
            </a:r>
          </a:p>
          <a:p>
            <a:r>
              <a:rPr lang="en-US" sz="1800" noProof="0" dirty="0"/>
              <a:t>Ongoing support of the satellite and science data processing</a:t>
            </a:r>
          </a:p>
          <a:p>
            <a:r>
              <a:rPr lang="en-US" sz="1800" noProof="0" dirty="0"/>
              <a:t>Spacecraft Bus and Launch Vehicle</a:t>
            </a:r>
          </a:p>
          <a:p>
            <a:r>
              <a:rPr lang="en-US" sz="1800" noProof="0" dirty="0"/>
              <a:t>Conclusion and Issues</a:t>
            </a:r>
          </a:p>
          <a:p>
            <a:r>
              <a:rPr lang="en-US" sz="1800" noProof="0" dirty="0"/>
              <a:t>Citations</a:t>
            </a:r>
          </a:p>
          <a:p>
            <a:endParaRPr lang="en-US" sz="1800" dirty="0"/>
          </a:p>
          <a:p>
            <a:endParaRPr lang="en-US" sz="1800" dirty="0"/>
          </a:p>
          <a:p>
            <a:endParaRPr lang="en-US" sz="1800" dirty="0"/>
          </a:p>
          <a:p>
            <a:pPr marL="0" indent="0">
              <a:buNone/>
            </a:pPr>
            <a:endParaRPr lang="en-US" sz="1800" dirty="0"/>
          </a:p>
          <a:p>
            <a:endParaRPr lang="en-US" sz="1800" dirty="0"/>
          </a:p>
        </p:txBody>
      </p:sp>
      <p:sp>
        <p:nvSpPr>
          <p:cNvPr id="7" name="Slide Number Placeholder 6"/>
          <p:cNvSpPr>
            <a:spLocks noGrp="1"/>
          </p:cNvSpPr>
          <p:nvPr>
            <p:ph type="sldNum" sz="quarter" idx="12"/>
          </p:nvPr>
        </p:nvSpPr>
        <p:spPr/>
        <p:txBody>
          <a:bodyPr/>
          <a:lstStyle/>
          <a:p>
            <a:fld id="{5C190D0E-F6DF-C649-B517-00BF84BB5FDD}" type="slidenum">
              <a:rPr lang="en-US" smtClean="0"/>
              <a:t>2</a:t>
            </a:fld>
            <a:endParaRPr lang="en-US"/>
          </a:p>
        </p:txBody>
      </p:sp>
    </p:spTree>
    <p:extLst>
      <p:ext uri="{BB962C8B-B14F-4D97-AF65-F5344CB8AC3E}">
        <p14:creationId xmlns:p14="http://schemas.microsoft.com/office/powerpoint/2010/main" val="858198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2000" dirty="0"/>
              <a:t>Requirements Process</a:t>
            </a:r>
          </a:p>
        </p:txBody>
      </p:sp>
      <p:sp>
        <p:nvSpPr>
          <p:cNvPr id="3" name="Content Placeholder 2"/>
          <p:cNvSpPr>
            <a:spLocks noGrp="1"/>
          </p:cNvSpPr>
          <p:nvPr>
            <p:ph idx="1"/>
          </p:nvPr>
        </p:nvSpPr>
        <p:spPr>
          <a:xfrm>
            <a:off x="457200" y="1066800"/>
            <a:ext cx="8229600" cy="5537200"/>
          </a:xfrm>
        </p:spPr>
        <p:txBody>
          <a:bodyPr>
            <a:normAutofit lnSpcReduction="10000"/>
          </a:bodyPr>
          <a:lstStyle/>
          <a:p>
            <a:endParaRPr lang="en-US" sz="1800" dirty="0"/>
          </a:p>
          <a:p>
            <a:r>
              <a:rPr lang="en-US" sz="1800" dirty="0"/>
              <a:t>Requirement Design</a:t>
            </a:r>
          </a:p>
          <a:p>
            <a:endParaRPr lang="en-US" sz="1800" dirty="0"/>
          </a:p>
          <a:p>
            <a:pPr lvl="1"/>
            <a:r>
              <a:rPr lang="en-US" sz="1700" dirty="0"/>
              <a:t>System Requirements are put together based on the high level Operational Requirements that were designed by the scientists and high level managers to support the mission</a:t>
            </a:r>
          </a:p>
          <a:p>
            <a:pPr lvl="1"/>
            <a:r>
              <a:rPr lang="en-US" sz="1700" dirty="0"/>
              <a:t>Each facility develops more detailed requirements which are derived from the Operational Requirements</a:t>
            </a:r>
          </a:p>
          <a:p>
            <a:pPr lvl="1"/>
            <a:r>
              <a:rPr lang="en-US" sz="1700" dirty="0"/>
              <a:t>The requirements document is done by the contractor team in coordination with the government team</a:t>
            </a:r>
            <a:endParaRPr lang="en-US" sz="1800" dirty="0"/>
          </a:p>
          <a:p>
            <a:pPr lvl="1"/>
            <a:r>
              <a:rPr lang="en-US" sz="1700" dirty="0"/>
              <a:t>Additional requirements are created from ICDs from other facilities including communication requirements </a:t>
            </a:r>
          </a:p>
          <a:p>
            <a:endParaRPr lang="en-US" sz="1800" dirty="0"/>
          </a:p>
          <a:p>
            <a:r>
              <a:rPr lang="en-US" sz="1800" dirty="0"/>
              <a:t>System Requirement Review (SRR)</a:t>
            </a:r>
          </a:p>
          <a:p>
            <a:endParaRPr lang="en-US" sz="1800" dirty="0"/>
          </a:p>
          <a:p>
            <a:pPr lvl="1"/>
            <a:r>
              <a:rPr lang="en-US" sz="1700" dirty="0"/>
              <a:t>These detailed requirements are presented to a Configuration Control Board (CCB) and an audience represented from other facilities on the mission</a:t>
            </a:r>
            <a:endParaRPr lang="en-US" sz="1800" dirty="0"/>
          </a:p>
          <a:p>
            <a:pPr lvl="1"/>
            <a:r>
              <a:rPr lang="en-US" sz="1700" dirty="0"/>
              <a:t>This Requirements Review will also include a form Request for Action (RFA) to be filled out by any person attending the review</a:t>
            </a:r>
          </a:p>
        </p:txBody>
      </p:sp>
      <p:sp>
        <p:nvSpPr>
          <p:cNvPr id="4" name="Slide Number Placeholder 3"/>
          <p:cNvSpPr>
            <a:spLocks noGrp="1"/>
          </p:cNvSpPr>
          <p:nvPr>
            <p:ph type="sldNum" sz="quarter" idx="12"/>
          </p:nvPr>
        </p:nvSpPr>
        <p:spPr/>
        <p:txBody>
          <a:bodyPr/>
          <a:lstStyle/>
          <a:p>
            <a:fld id="{5C190D0E-F6DF-C649-B517-00BF84BB5FDD}" type="slidenum">
              <a:rPr lang="en-US" smtClean="0"/>
              <a:t>20</a:t>
            </a:fld>
            <a:endParaRPr lang="en-US"/>
          </a:p>
        </p:txBody>
      </p:sp>
    </p:spTree>
    <p:extLst>
      <p:ext uri="{BB962C8B-B14F-4D97-AF65-F5344CB8AC3E}">
        <p14:creationId xmlns:p14="http://schemas.microsoft.com/office/powerpoint/2010/main" val="487023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Design Process</a:t>
            </a:r>
          </a:p>
        </p:txBody>
      </p:sp>
      <p:sp>
        <p:nvSpPr>
          <p:cNvPr id="3" name="Content Placeholder 2"/>
          <p:cNvSpPr>
            <a:spLocks noGrp="1"/>
          </p:cNvSpPr>
          <p:nvPr>
            <p:ph idx="1"/>
          </p:nvPr>
        </p:nvSpPr>
        <p:spPr>
          <a:xfrm>
            <a:off x="457200" y="1417639"/>
            <a:ext cx="8229600" cy="4938712"/>
          </a:xfrm>
        </p:spPr>
        <p:txBody>
          <a:bodyPr>
            <a:normAutofit/>
          </a:bodyPr>
          <a:lstStyle/>
          <a:p>
            <a:r>
              <a:rPr lang="en-US" sz="1800" dirty="0"/>
              <a:t>Preliminary Design</a:t>
            </a:r>
          </a:p>
          <a:p>
            <a:endParaRPr lang="en-US" sz="1800" dirty="0"/>
          </a:p>
          <a:p>
            <a:pPr lvl="1"/>
            <a:r>
              <a:rPr lang="en-US" sz="1600" dirty="0"/>
              <a:t>The design of the software or hardware is developed by the contractor team</a:t>
            </a:r>
          </a:p>
          <a:p>
            <a:pPr lvl="1"/>
            <a:r>
              <a:rPr lang="en-US" sz="1600" dirty="0"/>
              <a:t>This part of the design involves documentation and usually some prototyping</a:t>
            </a:r>
          </a:p>
          <a:p>
            <a:pPr lvl="1"/>
            <a:r>
              <a:rPr lang="en-US" sz="1600" dirty="0"/>
              <a:t>The documentation involves taking the requirements down one layer to determine how the basic design can implement each requirement</a:t>
            </a:r>
          </a:p>
          <a:p>
            <a:endParaRPr lang="en-US" sz="2000" dirty="0"/>
          </a:p>
          <a:p>
            <a:r>
              <a:rPr lang="en-US" sz="1800" dirty="0"/>
              <a:t>Preliminary Design Review (PDR)</a:t>
            </a:r>
          </a:p>
          <a:p>
            <a:endParaRPr lang="en-US" sz="1800" dirty="0"/>
          </a:p>
          <a:p>
            <a:pPr lvl="1"/>
            <a:r>
              <a:rPr lang="en-US" sz="1600" dirty="0"/>
              <a:t>The Preliminary Design Review is presented to the CCB and other facilities involved in the mission</a:t>
            </a:r>
          </a:p>
          <a:p>
            <a:pPr lvl="1"/>
            <a:r>
              <a:rPr lang="en-US" sz="1600" dirty="0"/>
              <a:t>The prototyping, either in software or hardware, can demonstrate to the attendees during the PDR that your basic design can fulfill the requirements</a:t>
            </a:r>
          </a:p>
          <a:p>
            <a:pPr lvl="1"/>
            <a:r>
              <a:rPr lang="en-US" sz="1600" dirty="0"/>
              <a:t>The questions that the attendees ask about the design will be written on a  RFA to be answered by the design team and presented to the Configuration Control Board (CCB)</a:t>
            </a:r>
          </a:p>
          <a:p>
            <a:pPr lvl="1"/>
            <a:endParaRPr lang="en-US" sz="1800" dirty="0"/>
          </a:p>
          <a:p>
            <a:pPr lvl="1"/>
            <a:endParaRPr lang="en-US" sz="1600" dirty="0"/>
          </a:p>
          <a:p>
            <a:pPr lvl="1"/>
            <a:endParaRPr lang="en-US" sz="1600" dirty="0"/>
          </a:p>
          <a:p>
            <a:pPr lvl="1"/>
            <a:endParaRPr lang="en-US" sz="1600" dirty="0"/>
          </a:p>
        </p:txBody>
      </p:sp>
      <p:sp>
        <p:nvSpPr>
          <p:cNvPr id="5" name="Slide Number Placeholder 4"/>
          <p:cNvSpPr>
            <a:spLocks noGrp="1"/>
          </p:cNvSpPr>
          <p:nvPr>
            <p:ph type="sldNum" sz="quarter" idx="12"/>
          </p:nvPr>
        </p:nvSpPr>
        <p:spPr/>
        <p:txBody>
          <a:bodyPr/>
          <a:lstStyle/>
          <a:p>
            <a:fld id="{5C190D0E-F6DF-C649-B517-00BF84BB5FDD}" type="slidenum">
              <a:rPr lang="en-US" smtClean="0"/>
              <a:t>21</a:t>
            </a:fld>
            <a:endParaRPr lang="en-US" dirty="0"/>
          </a:p>
        </p:txBody>
      </p:sp>
    </p:spTree>
    <p:extLst>
      <p:ext uri="{BB962C8B-B14F-4D97-AF65-F5344CB8AC3E}">
        <p14:creationId xmlns:p14="http://schemas.microsoft.com/office/powerpoint/2010/main" val="2278706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Design Process (continued)</a:t>
            </a:r>
          </a:p>
        </p:txBody>
      </p:sp>
      <p:sp>
        <p:nvSpPr>
          <p:cNvPr id="3" name="Content Placeholder 2"/>
          <p:cNvSpPr>
            <a:spLocks noGrp="1"/>
          </p:cNvSpPr>
          <p:nvPr>
            <p:ph idx="1"/>
          </p:nvPr>
        </p:nvSpPr>
        <p:spPr/>
        <p:txBody>
          <a:bodyPr/>
          <a:lstStyle/>
          <a:p>
            <a:r>
              <a:rPr lang="en-US" sz="1800" dirty="0"/>
              <a:t>Critical Design</a:t>
            </a:r>
            <a:endParaRPr lang="en-US" sz="1600" dirty="0"/>
          </a:p>
          <a:p>
            <a:endParaRPr lang="en-US" sz="1600" dirty="0"/>
          </a:p>
          <a:p>
            <a:pPr lvl="1"/>
            <a:r>
              <a:rPr lang="en-US" sz="1600" dirty="0"/>
              <a:t>This is the final design developed by each facility of their software or hardware and is developed from both the final requirements and preliminary design</a:t>
            </a:r>
          </a:p>
          <a:p>
            <a:pPr lvl="1"/>
            <a:r>
              <a:rPr lang="en-US" sz="1600" dirty="0"/>
              <a:t>The design is usually developed by the contractor team</a:t>
            </a:r>
          </a:p>
          <a:p>
            <a:pPr lvl="1"/>
            <a:r>
              <a:rPr lang="en-US" sz="1600" dirty="0"/>
              <a:t> It is then presented to the attendees at the Critical Design Review (CDR)</a:t>
            </a:r>
          </a:p>
          <a:p>
            <a:pPr lvl="1"/>
            <a:endParaRPr lang="en-US" sz="1600" dirty="0"/>
          </a:p>
          <a:p>
            <a:r>
              <a:rPr lang="en-US" sz="1800" dirty="0"/>
              <a:t>Critical Design Review (CDR)</a:t>
            </a:r>
          </a:p>
          <a:p>
            <a:endParaRPr lang="en-US" sz="1800" dirty="0"/>
          </a:p>
          <a:p>
            <a:pPr lvl="1"/>
            <a:r>
              <a:rPr lang="en-US" sz="1600" dirty="0"/>
              <a:t>Again any questions that the attendees ask that cannot be satisfied in the design will be on the RFA form to be answered by the design team and presented to the CCB</a:t>
            </a:r>
          </a:p>
          <a:p>
            <a:pPr lvl="1"/>
            <a:r>
              <a:rPr lang="en-US" sz="1600" dirty="0"/>
              <a:t>At this point the development and design team start building the software or hardware to support the mission</a:t>
            </a:r>
          </a:p>
          <a:p>
            <a:endParaRPr lang="en-US" dirty="0"/>
          </a:p>
        </p:txBody>
      </p:sp>
      <p:sp>
        <p:nvSpPr>
          <p:cNvPr id="4" name="Slide Number Placeholder 3"/>
          <p:cNvSpPr>
            <a:spLocks noGrp="1"/>
          </p:cNvSpPr>
          <p:nvPr>
            <p:ph type="sldNum" sz="quarter" idx="12"/>
          </p:nvPr>
        </p:nvSpPr>
        <p:spPr/>
        <p:txBody>
          <a:bodyPr/>
          <a:lstStyle/>
          <a:p>
            <a:fld id="{5C190D0E-F6DF-C649-B517-00BF84BB5FDD}" type="slidenum">
              <a:rPr lang="en-US" smtClean="0"/>
              <a:t>22</a:t>
            </a:fld>
            <a:endParaRPr lang="en-US"/>
          </a:p>
        </p:txBody>
      </p:sp>
    </p:spTree>
    <p:extLst>
      <p:ext uri="{BB962C8B-B14F-4D97-AF65-F5344CB8AC3E}">
        <p14:creationId xmlns:p14="http://schemas.microsoft.com/office/powerpoint/2010/main" val="1696812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7338"/>
            <a:ext cx="8229600" cy="394833"/>
          </a:xfrm>
        </p:spPr>
        <p:txBody>
          <a:bodyPr>
            <a:normAutofit fontScale="90000"/>
          </a:bodyPr>
          <a:lstStyle/>
          <a:p>
            <a:r>
              <a:rPr lang="en-US" sz="2000" dirty="0"/>
              <a:t>Review Process</a:t>
            </a:r>
          </a:p>
        </p:txBody>
      </p:sp>
      <p:sp>
        <p:nvSpPr>
          <p:cNvPr id="3" name="Content Placeholder 2"/>
          <p:cNvSpPr>
            <a:spLocks noGrp="1"/>
          </p:cNvSpPr>
          <p:nvPr>
            <p:ph idx="1"/>
          </p:nvPr>
        </p:nvSpPr>
        <p:spPr>
          <a:xfrm>
            <a:off x="457200" y="899886"/>
            <a:ext cx="8229600" cy="5627914"/>
          </a:xfrm>
        </p:spPr>
        <p:txBody>
          <a:bodyPr>
            <a:normAutofit fontScale="85000" lnSpcReduction="20000"/>
          </a:bodyPr>
          <a:lstStyle/>
          <a:p>
            <a:r>
              <a:rPr lang="en-US" sz="1800" dirty="0"/>
              <a:t>System Requirements Review (SRR)</a:t>
            </a:r>
          </a:p>
          <a:p>
            <a:pPr lvl="1"/>
            <a:r>
              <a:rPr lang="en-US" sz="1600" dirty="0"/>
              <a:t>This presentation and documentation provides the requirements required to support the mission for each facility</a:t>
            </a:r>
          </a:p>
          <a:p>
            <a:pPr lvl="1"/>
            <a:endParaRPr lang="en-US" sz="1600" dirty="0"/>
          </a:p>
          <a:p>
            <a:r>
              <a:rPr lang="en-US" sz="1800" dirty="0"/>
              <a:t>Preliminary Design Review (PDR)</a:t>
            </a:r>
          </a:p>
          <a:p>
            <a:pPr lvl="1"/>
            <a:r>
              <a:rPr lang="en-US" sz="1600" dirty="0"/>
              <a:t>The presentation and documentation that each facility presents to provide for the initial design from the requirements</a:t>
            </a:r>
          </a:p>
          <a:p>
            <a:pPr lvl="1"/>
            <a:endParaRPr lang="en-US" sz="1600" dirty="0"/>
          </a:p>
          <a:p>
            <a:r>
              <a:rPr lang="en-US" sz="1800" dirty="0"/>
              <a:t>Critical Design Review (CDR)</a:t>
            </a:r>
          </a:p>
          <a:p>
            <a:pPr lvl="1"/>
            <a:r>
              <a:rPr lang="en-US" sz="1600" dirty="0"/>
              <a:t>The CDR is the final review and documentation given prior to the development of software and hardware to support the mission</a:t>
            </a:r>
          </a:p>
          <a:p>
            <a:pPr lvl="1"/>
            <a:endParaRPr lang="en-US" sz="1600" dirty="0"/>
          </a:p>
          <a:p>
            <a:r>
              <a:rPr lang="en-US" sz="1800" dirty="0"/>
              <a:t>Operational Readiness Review (ORR)</a:t>
            </a:r>
          </a:p>
          <a:p>
            <a:pPr lvl="1"/>
            <a:r>
              <a:rPr lang="en-US" sz="1600" dirty="0"/>
              <a:t>The ORR is a combined review for all of the facilities supporting the mission which also includes the results of all of the testing</a:t>
            </a:r>
          </a:p>
          <a:p>
            <a:pPr lvl="1"/>
            <a:endParaRPr lang="en-US" sz="1600" dirty="0"/>
          </a:p>
          <a:p>
            <a:r>
              <a:rPr lang="en-US" sz="1800" dirty="0"/>
              <a:t>Flight Readiness Review (FRR)</a:t>
            </a:r>
          </a:p>
          <a:p>
            <a:pPr lvl="1"/>
            <a:r>
              <a:rPr lang="en-US" sz="1600" dirty="0"/>
              <a:t>The final review given by each facility just a few weeks prior to the scheduled launch</a:t>
            </a:r>
          </a:p>
          <a:p>
            <a:endParaRPr lang="en-US" sz="1800" dirty="0"/>
          </a:p>
          <a:p>
            <a:r>
              <a:rPr lang="en-US" sz="1900" dirty="0"/>
              <a:t>Integration Validation and Verification (IV&amp;V)  </a:t>
            </a:r>
          </a:p>
          <a:p>
            <a:pPr lvl="1"/>
            <a:r>
              <a:rPr lang="en-US" sz="1900" dirty="0"/>
              <a:t>Done in Fairmont, West Virginia</a:t>
            </a:r>
          </a:p>
          <a:p>
            <a:pPr lvl="1"/>
            <a:r>
              <a:rPr lang="en-US" sz="1900" dirty="0"/>
              <a:t>Top down approach from the requirements validation down to the critical design to verify that all requirements are fulfilled by the design</a:t>
            </a:r>
          </a:p>
          <a:p>
            <a:pPr lvl="1"/>
            <a:r>
              <a:rPr lang="en-US" sz="1900" dirty="0"/>
              <a:t>They receive all of the documentation from each facility to review</a:t>
            </a:r>
          </a:p>
          <a:p>
            <a:pPr lvl="1"/>
            <a:endParaRPr lang="en-US" sz="1600" dirty="0"/>
          </a:p>
          <a:p>
            <a:pPr lvl="1"/>
            <a:endParaRPr lang="en-US" sz="1600" dirty="0"/>
          </a:p>
        </p:txBody>
      </p:sp>
      <p:sp>
        <p:nvSpPr>
          <p:cNvPr id="5" name="Slide Number Placeholder 4"/>
          <p:cNvSpPr>
            <a:spLocks noGrp="1"/>
          </p:cNvSpPr>
          <p:nvPr>
            <p:ph type="sldNum" sz="quarter" idx="12"/>
          </p:nvPr>
        </p:nvSpPr>
        <p:spPr/>
        <p:txBody>
          <a:bodyPr/>
          <a:lstStyle/>
          <a:p>
            <a:fld id="{5C190D0E-F6DF-C649-B517-00BF84BB5FDD}" type="slidenum">
              <a:rPr lang="en-US" smtClean="0"/>
              <a:t>23</a:t>
            </a:fld>
            <a:endParaRPr lang="en-US" dirty="0"/>
          </a:p>
        </p:txBody>
      </p:sp>
    </p:spTree>
    <p:extLst>
      <p:ext uri="{BB962C8B-B14F-4D97-AF65-F5344CB8AC3E}">
        <p14:creationId xmlns:p14="http://schemas.microsoft.com/office/powerpoint/2010/main" val="514426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Line 2"/>
          <p:cNvSpPr>
            <a:spLocks noChangeShapeType="1"/>
          </p:cNvSpPr>
          <p:nvPr/>
        </p:nvSpPr>
        <p:spPr bwMode="auto">
          <a:xfrm>
            <a:off x="2498725" y="1397000"/>
            <a:ext cx="0" cy="50292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sp>
        <p:nvSpPr>
          <p:cNvPr id="72" name="Rectangle 3"/>
          <p:cNvSpPr txBox="1">
            <a:spLocks noChangeArrowheads="1"/>
          </p:cNvSpPr>
          <p:nvPr/>
        </p:nvSpPr>
        <p:spPr>
          <a:xfrm>
            <a:off x="1447800" y="246063"/>
            <a:ext cx="6477000" cy="2603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2000" dirty="0"/>
              <a:t>Major Project Reviews Precede </a:t>
            </a:r>
            <a:br>
              <a:rPr lang="en-US" sz="2000" dirty="0"/>
            </a:br>
            <a:r>
              <a:rPr lang="en-US" sz="2000" dirty="0"/>
              <a:t>Each Key Decision Point </a:t>
            </a:r>
            <a:endParaRPr lang="en-US" sz="2000" dirty="0">
              <a:solidFill>
                <a:schemeClr val="accent2"/>
              </a:solidFill>
            </a:endParaRPr>
          </a:p>
        </p:txBody>
      </p:sp>
      <p:sp>
        <p:nvSpPr>
          <p:cNvPr id="73" name="Text Box 5"/>
          <p:cNvSpPr txBox="1">
            <a:spLocks noChangeArrowheads="1"/>
          </p:cNvSpPr>
          <p:nvPr/>
        </p:nvSpPr>
        <p:spPr bwMode="auto">
          <a:xfrm>
            <a:off x="406400" y="2813050"/>
            <a:ext cx="1143000" cy="825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600">
                <a:cs typeface="+mn-cs"/>
              </a:rPr>
              <a:t>Key Decision Points</a:t>
            </a:r>
          </a:p>
        </p:txBody>
      </p:sp>
      <p:sp>
        <p:nvSpPr>
          <p:cNvPr id="74" name="Line 6"/>
          <p:cNvSpPr>
            <a:spLocks noChangeShapeType="1"/>
          </p:cNvSpPr>
          <p:nvPr/>
        </p:nvSpPr>
        <p:spPr bwMode="auto">
          <a:xfrm>
            <a:off x="1651000" y="1397000"/>
            <a:ext cx="640080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sp>
        <p:nvSpPr>
          <p:cNvPr id="75" name="Line 7"/>
          <p:cNvSpPr>
            <a:spLocks noChangeShapeType="1"/>
          </p:cNvSpPr>
          <p:nvPr/>
        </p:nvSpPr>
        <p:spPr bwMode="auto">
          <a:xfrm>
            <a:off x="1663700" y="1054100"/>
            <a:ext cx="638810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sp>
        <p:nvSpPr>
          <p:cNvPr id="76" name="Line 8"/>
          <p:cNvSpPr>
            <a:spLocks noChangeShapeType="1"/>
          </p:cNvSpPr>
          <p:nvPr/>
        </p:nvSpPr>
        <p:spPr bwMode="auto">
          <a:xfrm flipH="1">
            <a:off x="1651000" y="1054100"/>
            <a:ext cx="0" cy="54102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sp>
        <p:nvSpPr>
          <p:cNvPr id="77" name="Line 9"/>
          <p:cNvSpPr>
            <a:spLocks noChangeShapeType="1"/>
          </p:cNvSpPr>
          <p:nvPr/>
        </p:nvSpPr>
        <p:spPr bwMode="auto">
          <a:xfrm flipH="1">
            <a:off x="8051800" y="1054100"/>
            <a:ext cx="0" cy="54102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sp>
        <p:nvSpPr>
          <p:cNvPr id="78" name="Line 10"/>
          <p:cNvSpPr>
            <a:spLocks noChangeShapeType="1"/>
          </p:cNvSpPr>
          <p:nvPr/>
        </p:nvSpPr>
        <p:spPr bwMode="auto">
          <a:xfrm>
            <a:off x="7127875" y="1403350"/>
            <a:ext cx="9525" cy="514985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sp>
        <p:nvSpPr>
          <p:cNvPr id="79" name="Line 11"/>
          <p:cNvSpPr>
            <a:spLocks noChangeShapeType="1"/>
          </p:cNvSpPr>
          <p:nvPr/>
        </p:nvSpPr>
        <p:spPr bwMode="auto">
          <a:xfrm flipH="1">
            <a:off x="5308600" y="1390650"/>
            <a:ext cx="0" cy="501015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sp>
        <p:nvSpPr>
          <p:cNvPr id="80" name="Line 12"/>
          <p:cNvSpPr>
            <a:spLocks noChangeShapeType="1"/>
          </p:cNvSpPr>
          <p:nvPr/>
        </p:nvSpPr>
        <p:spPr bwMode="auto">
          <a:xfrm flipH="1">
            <a:off x="6121400" y="1412875"/>
            <a:ext cx="9525" cy="5153025"/>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sp>
        <p:nvSpPr>
          <p:cNvPr id="81" name="Line 13"/>
          <p:cNvSpPr>
            <a:spLocks noChangeShapeType="1"/>
          </p:cNvSpPr>
          <p:nvPr/>
        </p:nvSpPr>
        <p:spPr bwMode="auto">
          <a:xfrm flipH="1">
            <a:off x="4394200" y="1047750"/>
            <a:ext cx="0" cy="526415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sp>
        <p:nvSpPr>
          <p:cNvPr id="82" name="Line 14"/>
          <p:cNvSpPr>
            <a:spLocks noChangeShapeType="1"/>
          </p:cNvSpPr>
          <p:nvPr/>
        </p:nvSpPr>
        <p:spPr bwMode="auto">
          <a:xfrm flipH="1">
            <a:off x="3479800" y="1406525"/>
            <a:ext cx="0" cy="50419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sp>
        <p:nvSpPr>
          <p:cNvPr id="83" name="Text Box 15"/>
          <p:cNvSpPr txBox="1">
            <a:spLocks noChangeArrowheads="1"/>
          </p:cNvSpPr>
          <p:nvPr/>
        </p:nvSpPr>
        <p:spPr bwMode="auto">
          <a:xfrm>
            <a:off x="2209800" y="1085850"/>
            <a:ext cx="18288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600">
                <a:cs typeface="+mn-cs"/>
              </a:rPr>
              <a:t>FORMULATION</a:t>
            </a:r>
          </a:p>
        </p:txBody>
      </p:sp>
      <p:sp>
        <p:nvSpPr>
          <p:cNvPr id="84" name="Text Box 16"/>
          <p:cNvSpPr txBox="1">
            <a:spLocks noChangeArrowheads="1"/>
          </p:cNvSpPr>
          <p:nvPr/>
        </p:nvSpPr>
        <p:spPr bwMode="auto">
          <a:xfrm>
            <a:off x="5092700" y="1085850"/>
            <a:ext cx="20574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600">
                <a:cs typeface="+mn-cs"/>
              </a:rPr>
              <a:t>IMPLEMENTATION</a:t>
            </a:r>
          </a:p>
        </p:txBody>
      </p:sp>
      <p:sp>
        <p:nvSpPr>
          <p:cNvPr id="85" name="AutoShape 17"/>
          <p:cNvSpPr>
            <a:spLocks noChangeArrowheads="1"/>
          </p:cNvSpPr>
          <p:nvPr/>
        </p:nvSpPr>
        <p:spPr bwMode="auto">
          <a:xfrm rot="10800000">
            <a:off x="2279650" y="2754313"/>
            <a:ext cx="457200" cy="457200"/>
          </a:xfrm>
          <a:prstGeom prst="triangle">
            <a:avLst>
              <a:gd name="adj" fmla="val 50000"/>
            </a:avLst>
          </a:prstGeom>
          <a:solidFill>
            <a:srgbClr val="FFFF99"/>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cs typeface="+mn-cs"/>
            </a:endParaRPr>
          </a:p>
        </p:txBody>
      </p:sp>
      <p:sp>
        <p:nvSpPr>
          <p:cNvPr id="86" name="AutoShape 18"/>
          <p:cNvSpPr>
            <a:spLocks noChangeArrowheads="1"/>
          </p:cNvSpPr>
          <p:nvPr/>
        </p:nvSpPr>
        <p:spPr bwMode="auto">
          <a:xfrm>
            <a:off x="3244850" y="4121150"/>
            <a:ext cx="228600" cy="228600"/>
          </a:xfrm>
          <a:prstGeom prst="triangle">
            <a:avLst>
              <a:gd name="adj" fmla="val 50000"/>
            </a:avLst>
          </a:prstGeom>
          <a:solidFill>
            <a:srgbClr val="FF99CC"/>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cs typeface="+mn-cs"/>
            </a:endParaRPr>
          </a:p>
        </p:txBody>
      </p:sp>
      <p:sp>
        <p:nvSpPr>
          <p:cNvPr id="87" name="AutoShape 19"/>
          <p:cNvSpPr>
            <a:spLocks noChangeArrowheads="1"/>
          </p:cNvSpPr>
          <p:nvPr/>
        </p:nvSpPr>
        <p:spPr bwMode="auto">
          <a:xfrm rot="10800000">
            <a:off x="4165600" y="2754313"/>
            <a:ext cx="457200" cy="457200"/>
          </a:xfrm>
          <a:prstGeom prst="triangle">
            <a:avLst>
              <a:gd name="adj" fmla="val 50000"/>
            </a:avLst>
          </a:prstGeom>
          <a:solidFill>
            <a:srgbClr val="FFFF99"/>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cs typeface="+mn-cs"/>
            </a:endParaRPr>
          </a:p>
        </p:txBody>
      </p:sp>
      <p:sp>
        <p:nvSpPr>
          <p:cNvPr id="88" name="AutoShape 20"/>
          <p:cNvSpPr>
            <a:spLocks noChangeArrowheads="1"/>
          </p:cNvSpPr>
          <p:nvPr/>
        </p:nvSpPr>
        <p:spPr bwMode="auto">
          <a:xfrm rot="10800000">
            <a:off x="5080000" y="2754313"/>
            <a:ext cx="457200" cy="457200"/>
          </a:xfrm>
          <a:prstGeom prst="triangle">
            <a:avLst>
              <a:gd name="adj" fmla="val 50000"/>
            </a:avLst>
          </a:prstGeom>
          <a:solidFill>
            <a:srgbClr val="FFFF99"/>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cs typeface="+mn-cs"/>
            </a:endParaRPr>
          </a:p>
        </p:txBody>
      </p:sp>
      <p:sp>
        <p:nvSpPr>
          <p:cNvPr id="89" name="AutoShape 21"/>
          <p:cNvSpPr>
            <a:spLocks noChangeArrowheads="1"/>
          </p:cNvSpPr>
          <p:nvPr/>
        </p:nvSpPr>
        <p:spPr bwMode="auto">
          <a:xfrm rot="10800000">
            <a:off x="5905500" y="2728913"/>
            <a:ext cx="457200" cy="457200"/>
          </a:xfrm>
          <a:prstGeom prst="triangle">
            <a:avLst>
              <a:gd name="adj" fmla="val 50000"/>
            </a:avLst>
          </a:prstGeom>
          <a:solidFill>
            <a:srgbClr val="FFFF99"/>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cs typeface="+mn-cs"/>
            </a:endParaRPr>
          </a:p>
        </p:txBody>
      </p:sp>
      <p:sp>
        <p:nvSpPr>
          <p:cNvPr id="90" name="AutoShape 22"/>
          <p:cNvSpPr>
            <a:spLocks noChangeArrowheads="1"/>
          </p:cNvSpPr>
          <p:nvPr/>
        </p:nvSpPr>
        <p:spPr bwMode="auto">
          <a:xfrm rot="10800000">
            <a:off x="6896100" y="2754313"/>
            <a:ext cx="457200" cy="457200"/>
          </a:xfrm>
          <a:prstGeom prst="triangle">
            <a:avLst>
              <a:gd name="adj" fmla="val 50000"/>
            </a:avLst>
          </a:prstGeom>
          <a:solidFill>
            <a:srgbClr val="FFFF99"/>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cs typeface="+mn-cs"/>
            </a:endParaRPr>
          </a:p>
        </p:txBody>
      </p:sp>
      <p:sp>
        <p:nvSpPr>
          <p:cNvPr id="91" name="AutoShape 23"/>
          <p:cNvSpPr>
            <a:spLocks noChangeArrowheads="1"/>
          </p:cNvSpPr>
          <p:nvPr/>
        </p:nvSpPr>
        <p:spPr bwMode="auto">
          <a:xfrm>
            <a:off x="5114925" y="4991100"/>
            <a:ext cx="228600" cy="228600"/>
          </a:xfrm>
          <a:prstGeom prst="triangle">
            <a:avLst>
              <a:gd name="adj" fmla="val 50000"/>
            </a:avLst>
          </a:prstGeom>
          <a:solidFill>
            <a:srgbClr val="FF99CC"/>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cs typeface="+mn-cs"/>
            </a:endParaRPr>
          </a:p>
        </p:txBody>
      </p:sp>
      <p:sp>
        <p:nvSpPr>
          <p:cNvPr id="92" name="AutoShape 24"/>
          <p:cNvSpPr>
            <a:spLocks noChangeArrowheads="1"/>
          </p:cNvSpPr>
          <p:nvPr/>
        </p:nvSpPr>
        <p:spPr bwMode="auto">
          <a:xfrm>
            <a:off x="2317750" y="3492500"/>
            <a:ext cx="228600" cy="228600"/>
          </a:xfrm>
          <a:prstGeom prst="triangle">
            <a:avLst>
              <a:gd name="adj" fmla="val 50000"/>
            </a:avLst>
          </a:prstGeom>
          <a:solidFill>
            <a:srgbClr val="FF99CC"/>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cs typeface="+mn-cs"/>
            </a:endParaRPr>
          </a:p>
        </p:txBody>
      </p:sp>
      <p:sp>
        <p:nvSpPr>
          <p:cNvPr id="93" name="AutoShape 25"/>
          <p:cNvSpPr>
            <a:spLocks noChangeArrowheads="1"/>
          </p:cNvSpPr>
          <p:nvPr/>
        </p:nvSpPr>
        <p:spPr bwMode="auto">
          <a:xfrm>
            <a:off x="4721225" y="4625975"/>
            <a:ext cx="228600" cy="228600"/>
          </a:xfrm>
          <a:prstGeom prst="triangle">
            <a:avLst>
              <a:gd name="adj" fmla="val 50000"/>
            </a:avLst>
          </a:prstGeom>
          <a:solidFill>
            <a:srgbClr val="FF99CC"/>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cs typeface="+mn-cs"/>
            </a:endParaRPr>
          </a:p>
        </p:txBody>
      </p:sp>
      <p:sp>
        <p:nvSpPr>
          <p:cNvPr id="94" name="AutoShape 26"/>
          <p:cNvSpPr>
            <a:spLocks noChangeArrowheads="1"/>
          </p:cNvSpPr>
          <p:nvPr/>
        </p:nvSpPr>
        <p:spPr bwMode="auto">
          <a:xfrm>
            <a:off x="5594350" y="5264150"/>
            <a:ext cx="228600" cy="228600"/>
          </a:xfrm>
          <a:prstGeom prst="triangle">
            <a:avLst>
              <a:gd name="adj" fmla="val 50000"/>
            </a:avLst>
          </a:prstGeom>
          <a:solidFill>
            <a:srgbClr val="FF99CC"/>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cs typeface="+mn-cs"/>
            </a:endParaRPr>
          </a:p>
        </p:txBody>
      </p:sp>
      <p:sp>
        <p:nvSpPr>
          <p:cNvPr id="95" name="AutoShape 27"/>
          <p:cNvSpPr>
            <a:spLocks noChangeArrowheads="1"/>
          </p:cNvSpPr>
          <p:nvPr/>
        </p:nvSpPr>
        <p:spPr bwMode="auto">
          <a:xfrm>
            <a:off x="2908300" y="3825875"/>
            <a:ext cx="228600" cy="228600"/>
          </a:xfrm>
          <a:prstGeom prst="triangle">
            <a:avLst>
              <a:gd name="adj" fmla="val 50000"/>
            </a:avLst>
          </a:prstGeom>
          <a:solidFill>
            <a:srgbClr val="FF99CC"/>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cs typeface="+mn-cs"/>
            </a:endParaRPr>
          </a:p>
        </p:txBody>
      </p:sp>
      <p:sp>
        <p:nvSpPr>
          <p:cNvPr id="96" name="Text Box 28"/>
          <p:cNvSpPr txBox="1">
            <a:spLocks noChangeArrowheads="1"/>
          </p:cNvSpPr>
          <p:nvPr/>
        </p:nvSpPr>
        <p:spPr bwMode="auto">
          <a:xfrm>
            <a:off x="393700" y="4035425"/>
            <a:ext cx="1282700" cy="581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600">
                <a:cs typeface="+mn-cs"/>
              </a:rPr>
              <a:t>Major Reviews</a:t>
            </a:r>
          </a:p>
        </p:txBody>
      </p:sp>
      <p:sp>
        <p:nvSpPr>
          <p:cNvPr id="97" name="Text Box 29"/>
          <p:cNvSpPr txBox="1">
            <a:spLocks noChangeArrowheads="1"/>
          </p:cNvSpPr>
          <p:nvPr/>
        </p:nvSpPr>
        <p:spPr bwMode="auto">
          <a:xfrm>
            <a:off x="2368550" y="2779713"/>
            <a:ext cx="2286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200">
                <a:cs typeface="+mn-cs"/>
              </a:rPr>
              <a:t>A</a:t>
            </a:r>
          </a:p>
        </p:txBody>
      </p:sp>
      <p:sp>
        <p:nvSpPr>
          <p:cNvPr id="98" name="Text Box 30"/>
          <p:cNvSpPr txBox="1">
            <a:spLocks noChangeArrowheads="1"/>
          </p:cNvSpPr>
          <p:nvPr/>
        </p:nvSpPr>
        <p:spPr bwMode="auto">
          <a:xfrm>
            <a:off x="4229100" y="2743200"/>
            <a:ext cx="228600" cy="549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200">
                <a:cs typeface="+mn-cs"/>
              </a:rPr>
              <a:t>C</a:t>
            </a:r>
          </a:p>
          <a:p>
            <a:pPr eaLnBrk="0" hangingPunct="0">
              <a:spcBef>
                <a:spcPct val="50000"/>
              </a:spcBef>
              <a:defRPr/>
            </a:pPr>
            <a:endParaRPr lang="en-US" sz="1200">
              <a:cs typeface="+mn-cs"/>
            </a:endParaRPr>
          </a:p>
        </p:txBody>
      </p:sp>
      <p:sp>
        <p:nvSpPr>
          <p:cNvPr id="99" name="Text Box 31"/>
          <p:cNvSpPr txBox="1">
            <a:spLocks noChangeArrowheads="1"/>
          </p:cNvSpPr>
          <p:nvPr/>
        </p:nvSpPr>
        <p:spPr bwMode="auto">
          <a:xfrm>
            <a:off x="5146675" y="2743200"/>
            <a:ext cx="22860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200">
                <a:cs typeface="+mn-cs"/>
              </a:rPr>
              <a:t>D</a:t>
            </a:r>
          </a:p>
        </p:txBody>
      </p:sp>
      <p:sp>
        <p:nvSpPr>
          <p:cNvPr id="100" name="Text Box 32"/>
          <p:cNvSpPr txBox="1">
            <a:spLocks noChangeArrowheads="1"/>
          </p:cNvSpPr>
          <p:nvPr/>
        </p:nvSpPr>
        <p:spPr bwMode="auto">
          <a:xfrm>
            <a:off x="6003925" y="2744788"/>
            <a:ext cx="2286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200">
                <a:cs typeface="+mn-cs"/>
              </a:rPr>
              <a:t>E</a:t>
            </a:r>
            <a:endParaRPr lang="en-US" sz="1800">
              <a:cs typeface="+mn-cs"/>
            </a:endParaRPr>
          </a:p>
        </p:txBody>
      </p:sp>
      <p:sp>
        <p:nvSpPr>
          <p:cNvPr id="101" name="Line 33"/>
          <p:cNvSpPr>
            <a:spLocks noChangeShapeType="1"/>
          </p:cNvSpPr>
          <p:nvPr/>
        </p:nvSpPr>
        <p:spPr bwMode="auto">
          <a:xfrm>
            <a:off x="266700" y="2743200"/>
            <a:ext cx="777240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sp>
        <p:nvSpPr>
          <p:cNvPr id="102" name="Line 34"/>
          <p:cNvSpPr>
            <a:spLocks noChangeShapeType="1"/>
          </p:cNvSpPr>
          <p:nvPr/>
        </p:nvSpPr>
        <p:spPr bwMode="auto">
          <a:xfrm>
            <a:off x="1663700" y="1676400"/>
            <a:ext cx="640080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sp>
        <p:nvSpPr>
          <p:cNvPr id="103" name="Text Box 35"/>
          <p:cNvSpPr txBox="1">
            <a:spLocks noChangeArrowheads="1"/>
          </p:cNvSpPr>
          <p:nvPr/>
        </p:nvSpPr>
        <p:spPr bwMode="auto">
          <a:xfrm>
            <a:off x="406400" y="1758950"/>
            <a:ext cx="1282700" cy="593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600">
                <a:cs typeface="+mn-cs"/>
              </a:rPr>
              <a:t>Project</a:t>
            </a:r>
          </a:p>
          <a:p>
            <a:pPr eaLnBrk="0" hangingPunct="0">
              <a:lnSpc>
                <a:spcPct val="55000"/>
              </a:lnSpc>
              <a:spcBef>
                <a:spcPct val="50000"/>
              </a:spcBef>
              <a:defRPr/>
            </a:pPr>
            <a:r>
              <a:rPr lang="en-US" sz="1600">
                <a:cs typeface="+mn-cs"/>
              </a:rPr>
              <a:t>Phases</a:t>
            </a:r>
          </a:p>
        </p:txBody>
      </p:sp>
      <p:sp>
        <p:nvSpPr>
          <p:cNvPr id="104" name="Text Box 36"/>
          <p:cNvSpPr txBox="1">
            <a:spLocks noChangeArrowheads="1"/>
          </p:cNvSpPr>
          <p:nvPr/>
        </p:nvSpPr>
        <p:spPr bwMode="auto">
          <a:xfrm>
            <a:off x="1651000" y="1739900"/>
            <a:ext cx="914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75000"/>
              </a:lnSpc>
              <a:spcBef>
                <a:spcPct val="50000"/>
              </a:spcBef>
              <a:defRPr/>
            </a:pPr>
            <a:r>
              <a:rPr lang="en-US" sz="1200">
                <a:cs typeface="+mn-cs"/>
              </a:rPr>
              <a:t>Concept</a:t>
            </a:r>
          </a:p>
          <a:p>
            <a:pPr eaLnBrk="0" hangingPunct="0">
              <a:lnSpc>
                <a:spcPct val="75000"/>
              </a:lnSpc>
              <a:spcBef>
                <a:spcPct val="50000"/>
              </a:spcBef>
              <a:defRPr/>
            </a:pPr>
            <a:r>
              <a:rPr lang="en-US" sz="1200">
                <a:cs typeface="+mn-cs"/>
              </a:rPr>
              <a:t>Studies</a:t>
            </a:r>
          </a:p>
        </p:txBody>
      </p:sp>
      <p:sp>
        <p:nvSpPr>
          <p:cNvPr id="105" name="Text Box 37"/>
          <p:cNvSpPr txBox="1">
            <a:spLocks noChangeArrowheads="1"/>
          </p:cNvSpPr>
          <p:nvPr/>
        </p:nvSpPr>
        <p:spPr bwMode="auto">
          <a:xfrm>
            <a:off x="2460625" y="1692275"/>
            <a:ext cx="13716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75000"/>
              </a:lnSpc>
              <a:spcBef>
                <a:spcPct val="50000"/>
              </a:spcBef>
              <a:defRPr/>
            </a:pPr>
            <a:r>
              <a:rPr lang="en-US" sz="1100" dirty="0">
                <a:cs typeface="+mn-cs"/>
              </a:rPr>
              <a:t>Concept &amp;</a:t>
            </a:r>
          </a:p>
          <a:p>
            <a:pPr eaLnBrk="0" hangingPunct="0">
              <a:lnSpc>
                <a:spcPct val="75000"/>
              </a:lnSpc>
              <a:spcBef>
                <a:spcPct val="50000"/>
              </a:spcBef>
              <a:defRPr/>
            </a:pPr>
            <a:r>
              <a:rPr lang="en-US" sz="1100" dirty="0">
                <a:cs typeface="+mn-cs"/>
              </a:rPr>
              <a:t>Technology</a:t>
            </a:r>
          </a:p>
          <a:p>
            <a:pPr eaLnBrk="0" hangingPunct="0">
              <a:lnSpc>
                <a:spcPct val="75000"/>
              </a:lnSpc>
              <a:spcBef>
                <a:spcPct val="50000"/>
              </a:spcBef>
              <a:defRPr/>
            </a:pPr>
            <a:r>
              <a:rPr lang="en-US" sz="1100" dirty="0">
                <a:cs typeface="+mn-cs"/>
              </a:rPr>
              <a:t>Development</a:t>
            </a:r>
          </a:p>
        </p:txBody>
      </p:sp>
      <p:sp>
        <p:nvSpPr>
          <p:cNvPr id="106" name="Text Box 38"/>
          <p:cNvSpPr txBox="1">
            <a:spLocks noChangeArrowheads="1"/>
          </p:cNvSpPr>
          <p:nvPr/>
        </p:nvSpPr>
        <p:spPr bwMode="auto">
          <a:xfrm>
            <a:off x="3479800" y="1739900"/>
            <a:ext cx="1143000" cy="768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75000"/>
              </a:lnSpc>
              <a:spcBef>
                <a:spcPct val="50000"/>
              </a:spcBef>
              <a:defRPr/>
            </a:pPr>
            <a:r>
              <a:rPr lang="en-US" sz="1100">
                <a:cs typeface="+mn-cs"/>
              </a:rPr>
              <a:t>Preliminary</a:t>
            </a:r>
          </a:p>
          <a:p>
            <a:pPr eaLnBrk="0" hangingPunct="0">
              <a:lnSpc>
                <a:spcPct val="75000"/>
              </a:lnSpc>
              <a:spcBef>
                <a:spcPct val="50000"/>
              </a:spcBef>
              <a:defRPr/>
            </a:pPr>
            <a:r>
              <a:rPr lang="en-US" sz="1100">
                <a:cs typeface="+mn-cs"/>
              </a:rPr>
              <a:t>Design &amp; </a:t>
            </a:r>
          </a:p>
          <a:p>
            <a:pPr eaLnBrk="0" hangingPunct="0">
              <a:lnSpc>
                <a:spcPct val="75000"/>
              </a:lnSpc>
              <a:spcBef>
                <a:spcPct val="50000"/>
              </a:spcBef>
              <a:defRPr/>
            </a:pPr>
            <a:r>
              <a:rPr lang="en-US" sz="1100">
                <a:cs typeface="+mn-cs"/>
              </a:rPr>
              <a:t>Technology Completion</a:t>
            </a:r>
          </a:p>
        </p:txBody>
      </p:sp>
      <p:sp>
        <p:nvSpPr>
          <p:cNvPr id="107" name="Text Box 39"/>
          <p:cNvSpPr txBox="1">
            <a:spLocks noChangeArrowheads="1"/>
          </p:cNvSpPr>
          <p:nvPr/>
        </p:nvSpPr>
        <p:spPr bwMode="auto">
          <a:xfrm>
            <a:off x="4394200" y="1739900"/>
            <a:ext cx="1143000" cy="8524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75000"/>
              </a:lnSpc>
              <a:spcBef>
                <a:spcPct val="50000"/>
              </a:spcBef>
              <a:defRPr/>
            </a:pPr>
            <a:r>
              <a:rPr lang="en-US" sz="1100">
                <a:cs typeface="+mn-cs"/>
              </a:rPr>
              <a:t>Final</a:t>
            </a:r>
          </a:p>
          <a:p>
            <a:pPr eaLnBrk="0" hangingPunct="0">
              <a:lnSpc>
                <a:spcPct val="75000"/>
              </a:lnSpc>
              <a:spcBef>
                <a:spcPct val="50000"/>
              </a:spcBef>
              <a:defRPr/>
            </a:pPr>
            <a:r>
              <a:rPr lang="en-US" sz="1100">
                <a:cs typeface="+mn-cs"/>
              </a:rPr>
              <a:t>Design &amp; </a:t>
            </a:r>
          </a:p>
          <a:p>
            <a:pPr eaLnBrk="0" hangingPunct="0">
              <a:lnSpc>
                <a:spcPct val="75000"/>
              </a:lnSpc>
              <a:spcBef>
                <a:spcPct val="50000"/>
              </a:spcBef>
              <a:defRPr/>
            </a:pPr>
            <a:r>
              <a:rPr lang="en-US" sz="1100">
                <a:cs typeface="+mn-cs"/>
              </a:rPr>
              <a:t>Fabrication</a:t>
            </a:r>
          </a:p>
          <a:p>
            <a:pPr eaLnBrk="0" hangingPunct="0">
              <a:lnSpc>
                <a:spcPct val="75000"/>
              </a:lnSpc>
              <a:spcBef>
                <a:spcPct val="50000"/>
              </a:spcBef>
              <a:defRPr/>
            </a:pPr>
            <a:endParaRPr lang="en-US" sz="1100">
              <a:cs typeface="+mn-cs"/>
            </a:endParaRPr>
          </a:p>
        </p:txBody>
      </p:sp>
      <p:sp>
        <p:nvSpPr>
          <p:cNvPr id="108" name="Text Box 40"/>
          <p:cNvSpPr txBox="1">
            <a:spLocks noChangeArrowheads="1"/>
          </p:cNvSpPr>
          <p:nvPr/>
        </p:nvSpPr>
        <p:spPr bwMode="auto">
          <a:xfrm>
            <a:off x="5308600" y="1706563"/>
            <a:ext cx="1143000" cy="895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75000"/>
              </a:lnSpc>
              <a:spcBef>
                <a:spcPct val="50000"/>
              </a:spcBef>
              <a:defRPr/>
            </a:pPr>
            <a:r>
              <a:rPr lang="en-US" sz="1100">
                <a:cs typeface="+mn-cs"/>
              </a:rPr>
              <a:t>System Assembly,</a:t>
            </a:r>
          </a:p>
          <a:p>
            <a:pPr eaLnBrk="0" hangingPunct="0">
              <a:lnSpc>
                <a:spcPct val="75000"/>
              </a:lnSpc>
              <a:spcBef>
                <a:spcPct val="50000"/>
              </a:spcBef>
              <a:defRPr/>
            </a:pPr>
            <a:r>
              <a:rPr lang="en-US" sz="1100">
                <a:cs typeface="+mn-cs"/>
              </a:rPr>
              <a:t>Test, &amp; Launch</a:t>
            </a:r>
          </a:p>
          <a:p>
            <a:pPr eaLnBrk="0" hangingPunct="0">
              <a:lnSpc>
                <a:spcPct val="75000"/>
              </a:lnSpc>
              <a:spcBef>
                <a:spcPct val="50000"/>
              </a:spcBef>
              <a:defRPr/>
            </a:pPr>
            <a:endParaRPr lang="en-US" sz="1100">
              <a:cs typeface="+mn-cs"/>
            </a:endParaRPr>
          </a:p>
        </p:txBody>
      </p:sp>
      <p:sp>
        <p:nvSpPr>
          <p:cNvPr id="109" name="Text Box 41"/>
          <p:cNvSpPr txBox="1">
            <a:spLocks noChangeArrowheads="1"/>
          </p:cNvSpPr>
          <p:nvPr/>
        </p:nvSpPr>
        <p:spPr bwMode="auto">
          <a:xfrm>
            <a:off x="7137400" y="1739900"/>
            <a:ext cx="914400" cy="219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75000"/>
              </a:lnSpc>
              <a:spcBef>
                <a:spcPct val="50000"/>
              </a:spcBef>
              <a:defRPr/>
            </a:pPr>
            <a:r>
              <a:rPr lang="en-US" sz="1100">
                <a:cs typeface="+mn-cs"/>
              </a:rPr>
              <a:t>Closeout</a:t>
            </a:r>
          </a:p>
        </p:txBody>
      </p:sp>
      <p:sp>
        <p:nvSpPr>
          <p:cNvPr id="110" name="Text Box 42"/>
          <p:cNvSpPr txBox="1">
            <a:spLocks noChangeArrowheads="1"/>
          </p:cNvSpPr>
          <p:nvPr/>
        </p:nvSpPr>
        <p:spPr bwMode="auto">
          <a:xfrm>
            <a:off x="6137275" y="1739900"/>
            <a:ext cx="1143000" cy="4302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75000"/>
              </a:lnSpc>
              <a:spcBef>
                <a:spcPct val="50000"/>
              </a:spcBef>
              <a:defRPr/>
            </a:pPr>
            <a:r>
              <a:rPr lang="en-US" sz="1100">
                <a:cs typeface="+mn-cs"/>
              </a:rPr>
              <a:t>Operations &amp;</a:t>
            </a:r>
          </a:p>
          <a:p>
            <a:pPr eaLnBrk="0" hangingPunct="0">
              <a:lnSpc>
                <a:spcPct val="75000"/>
              </a:lnSpc>
              <a:spcBef>
                <a:spcPct val="50000"/>
              </a:spcBef>
              <a:defRPr/>
            </a:pPr>
            <a:r>
              <a:rPr lang="en-US" sz="1100">
                <a:cs typeface="+mn-cs"/>
              </a:rPr>
              <a:t>Sustainment </a:t>
            </a:r>
          </a:p>
        </p:txBody>
      </p:sp>
      <p:sp>
        <p:nvSpPr>
          <p:cNvPr id="111" name="Text Box 43"/>
          <p:cNvSpPr txBox="1">
            <a:spLocks noChangeArrowheads="1"/>
          </p:cNvSpPr>
          <p:nvPr/>
        </p:nvSpPr>
        <p:spPr bwMode="auto">
          <a:xfrm>
            <a:off x="2860675" y="1387475"/>
            <a:ext cx="4572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400">
                <a:cs typeface="+mn-cs"/>
              </a:rPr>
              <a:t>A</a:t>
            </a:r>
          </a:p>
        </p:txBody>
      </p:sp>
      <p:sp>
        <p:nvSpPr>
          <p:cNvPr id="112" name="Text Box 44"/>
          <p:cNvSpPr txBox="1">
            <a:spLocks noChangeArrowheads="1"/>
          </p:cNvSpPr>
          <p:nvPr/>
        </p:nvSpPr>
        <p:spPr bwMode="auto">
          <a:xfrm>
            <a:off x="3775075" y="1387475"/>
            <a:ext cx="5334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400">
                <a:cs typeface="+mn-cs"/>
              </a:rPr>
              <a:t>B</a:t>
            </a:r>
          </a:p>
        </p:txBody>
      </p:sp>
      <p:sp>
        <p:nvSpPr>
          <p:cNvPr id="113" name="AutoShape 45"/>
          <p:cNvSpPr>
            <a:spLocks noChangeArrowheads="1"/>
          </p:cNvSpPr>
          <p:nvPr/>
        </p:nvSpPr>
        <p:spPr bwMode="auto">
          <a:xfrm rot="10800000">
            <a:off x="3270250" y="2754313"/>
            <a:ext cx="457200" cy="457200"/>
          </a:xfrm>
          <a:prstGeom prst="triangle">
            <a:avLst>
              <a:gd name="adj" fmla="val 50000"/>
            </a:avLst>
          </a:prstGeom>
          <a:solidFill>
            <a:srgbClr val="FFFF99"/>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cs typeface="+mn-cs"/>
            </a:endParaRPr>
          </a:p>
        </p:txBody>
      </p:sp>
      <p:sp>
        <p:nvSpPr>
          <p:cNvPr id="114" name="Text Box 46"/>
          <p:cNvSpPr txBox="1">
            <a:spLocks noChangeArrowheads="1"/>
          </p:cNvSpPr>
          <p:nvPr/>
        </p:nvSpPr>
        <p:spPr bwMode="auto">
          <a:xfrm>
            <a:off x="3359150" y="2767013"/>
            <a:ext cx="2286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200">
                <a:cs typeface="+mn-cs"/>
              </a:rPr>
              <a:t>B</a:t>
            </a:r>
          </a:p>
        </p:txBody>
      </p:sp>
      <p:sp>
        <p:nvSpPr>
          <p:cNvPr id="115" name="Text Box 47"/>
          <p:cNvSpPr txBox="1">
            <a:spLocks noChangeArrowheads="1"/>
          </p:cNvSpPr>
          <p:nvPr/>
        </p:nvSpPr>
        <p:spPr bwMode="auto">
          <a:xfrm>
            <a:off x="4718050" y="1387475"/>
            <a:ext cx="5334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400">
                <a:cs typeface="+mn-cs"/>
              </a:rPr>
              <a:t>C</a:t>
            </a:r>
          </a:p>
        </p:txBody>
      </p:sp>
      <p:sp>
        <p:nvSpPr>
          <p:cNvPr id="116" name="Text Box 48"/>
          <p:cNvSpPr txBox="1">
            <a:spLocks noChangeArrowheads="1"/>
          </p:cNvSpPr>
          <p:nvPr/>
        </p:nvSpPr>
        <p:spPr bwMode="auto">
          <a:xfrm>
            <a:off x="7004050" y="2792413"/>
            <a:ext cx="228600" cy="6873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200">
                <a:cs typeface="+mn-cs"/>
              </a:rPr>
              <a:t>F</a:t>
            </a:r>
          </a:p>
          <a:p>
            <a:pPr eaLnBrk="0" hangingPunct="0">
              <a:spcBef>
                <a:spcPct val="50000"/>
              </a:spcBef>
              <a:defRPr/>
            </a:pPr>
            <a:endParaRPr lang="en-US" sz="1800">
              <a:cs typeface="+mn-cs"/>
            </a:endParaRPr>
          </a:p>
        </p:txBody>
      </p:sp>
      <p:sp>
        <p:nvSpPr>
          <p:cNvPr id="117" name="Text Box 49"/>
          <p:cNvSpPr txBox="1">
            <a:spLocks noChangeArrowheads="1"/>
          </p:cNvSpPr>
          <p:nvPr/>
        </p:nvSpPr>
        <p:spPr bwMode="auto">
          <a:xfrm>
            <a:off x="5524500" y="1393825"/>
            <a:ext cx="5334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400">
                <a:cs typeface="+mn-cs"/>
              </a:rPr>
              <a:t>D</a:t>
            </a:r>
          </a:p>
        </p:txBody>
      </p:sp>
      <p:sp>
        <p:nvSpPr>
          <p:cNvPr id="118" name="Text Box 50"/>
          <p:cNvSpPr txBox="1">
            <a:spLocks noChangeArrowheads="1"/>
          </p:cNvSpPr>
          <p:nvPr/>
        </p:nvSpPr>
        <p:spPr bwMode="auto">
          <a:xfrm>
            <a:off x="6442075" y="1406525"/>
            <a:ext cx="5334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400">
                <a:cs typeface="+mn-cs"/>
              </a:rPr>
              <a:t>E</a:t>
            </a:r>
          </a:p>
        </p:txBody>
      </p:sp>
      <p:sp>
        <p:nvSpPr>
          <p:cNvPr id="119" name="Text Box 51"/>
          <p:cNvSpPr txBox="1">
            <a:spLocks noChangeArrowheads="1"/>
          </p:cNvSpPr>
          <p:nvPr/>
        </p:nvSpPr>
        <p:spPr bwMode="auto">
          <a:xfrm>
            <a:off x="7305675" y="1406525"/>
            <a:ext cx="5334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400">
                <a:cs typeface="+mn-cs"/>
              </a:rPr>
              <a:t>F</a:t>
            </a:r>
          </a:p>
        </p:txBody>
      </p:sp>
      <p:sp>
        <p:nvSpPr>
          <p:cNvPr id="120" name="Text Box 52"/>
          <p:cNvSpPr txBox="1">
            <a:spLocks noChangeArrowheads="1"/>
          </p:cNvSpPr>
          <p:nvPr/>
        </p:nvSpPr>
        <p:spPr bwMode="auto">
          <a:xfrm>
            <a:off x="1765300" y="1406525"/>
            <a:ext cx="7620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400">
                <a:cs typeface="+mn-cs"/>
              </a:rPr>
              <a:t>Pre-A</a:t>
            </a:r>
          </a:p>
        </p:txBody>
      </p:sp>
      <p:sp>
        <p:nvSpPr>
          <p:cNvPr id="121" name="Text Box 53"/>
          <p:cNvSpPr txBox="1">
            <a:spLocks noChangeArrowheads="1"/>
          </p:cNvSpPr>
          <p:nvPr/>
        </p:nvSpPr>
        <p:spPr bwMode="auto">
          <a:xfrm>
            <a:off x="2584450" y="3511550"/>
            <a:ext cx="219710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200">
                <a:cs typeface="+mn-cs"/>
              </a:rPr>
              <a:t>Mission Concept Review</a:t>
            </a:r>
          </a:p>
        </p:txBody>
      </p:sp>
      <p:sp>
        <p:nvSpPr>
          <p:cNvPr id="122" name="Text Box 54"/>
          <p:cNvSpPr txBox="1">
            <a:spLocks noChangeArrowheads="1"/>
          </p:cNvSpPr>
          <p:nvPr/>
        </p:nvSpPr>
        <p:spPr bwMode="auto">
          <a:xfrm>
            <a:off x="3098800" y="3854450"/>
            <a:ext cx="321945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200">
                <a:cs typeface="+mn-cs"/>
              </a:rPr>
              <a:t>Systems Requirements Review</a:t>
            </a:r>
          </a:p>
        </p:txBody>
      </p:sp>
      <p:sp>
        <p:nvSpPr>
          <p:cNvPr id="123" name="Text Box 55"/>
          <p:cNvSpPr txBox="1">
            <a:spLocks noChangeArrowheads="1"/>
          </p:cNvSpPr>
          <p:nvPr/>
        </p:nvSpPr>
        <p:spPr bwMode="auto">
          <a:xfrm>
            <a:off x="3498850" y="4130675"/>
            <a:ext cx="3222625"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200">
                <a:cs typeface="+mn-cs"/>
              </a:rPr>
              <a:t>Mission/System Definition Review</a:t>
            </a:r>
          </a:p>
        </p:txBody>
      </p:sp>
      <p:sp>
        <p:nvSpPr>
          <p:cNvPr id="124" name="Text Box 56"/>
          <p:cNvSpPr txBox="1">
            <a:spLocks noChangeArrowheads="1"/>
          </p:cNvSpPr>
          <p:nvPr/>
        </p:nvSpPr>
        <p:spPr bwMode="auto">
          <a:xfrm>
            <a:off x="4946650" y="4635500"/>
            <a:ext cx="272415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200">
                <a:cs typeface="+mn-cs"/>
              </a:rPr>
              <a:t>Critical Design Review</a:t>
            </a:r>
          </a:p>
        </p:txBody>
      </p:sp>
      <p:sp>
        <p:nvSpPr>
          <p:cNvPr id="125" name="Text Box 57"/>
          <p:cNvSpPr txBox="1">
            <a:spLocks noChangeArrowheads="1"/>
          </p:cNvSpPr>
          <p:nvPr/>
        </p:nvSpPr>
        <p:spPr bwMode="auto">
          <a:xfrm>
            <a:off x="5365750" y="4997450"/>
            <a:ext cx="271145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200">
                <a:cs typeface="+mn-cs"/>
              </a:rPr>
              <a:t>Systems Integration Review</a:t>
            </a:r>
          </a:p>
        </p:txBody>
      </p:sp>
      <p:sp>
        <p:nvSpPr>
          <p:cNvPr id="126" name="AutoShape 58"/>
          <p:cNvSpPr>
            <a:spLocks noChangeArrowheads="1"/>
          </p:cNvSpPr>
          <p:nvPr/>
        </p:nvSpPr>
        <p:spPr bwMode="auto">
          <a:xfrm>
            <a:off x="5940425" y="5559425"/>
            <a:ext cx="228600" cy="228600"/>
          </a:xfrm>
          <a:prstGeom prst="triangle">
            <a:avLst>
              <a:gd name="adj" fmla="val 50000"/>
            </a:avLst>
          </a:prstGeom>
          <a:solidFill>
            <a:srgbClr val="FF99CC"/>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cs typeface="+mn-cs"/>
            </a:endParaRPr>
          </a:p>
        </p:txBody>
      </p:sp>
      <p:sp>
        <p:nvSpPr>
          <p:cNvPr id="127" name="Text Box 59"/>
          <p:cNvSpPr txBox="1">
            <a:spLocks noChangeArrowheads="1"/>
          </p:cNvSpPr>
          <p:nvPr/>
        </p:nvSpPr>
        <p:spPr bwMode="auto">
          <a:xfrm>
            <a:off x="5861050" y="5273675"/>
            <a:ext cx="276225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200">
                <a:cs typeface="+mn-cs"/>
              </a:rPr>
              <a:t>Operational Readiness  Review</a:t>
            </a:r>
          </a:p>
        </p:txBody>
      </p:sp>
      <p:sp>
        <p:nvSpPr>
          <p:cNvPr id="128" name="Text Box 60"/>
          <p:cNvSpPr txBox="1">
            <a:spLocks noChangeArrowheads="1"/>
          </p:cNvSpPr>
          <p:nvPr/>
        </p:nvSpPr>
        <p:spPr bwMode="auto">
          <a:xfrm>
            <a:off x="6203950" y="5549900"/>
            <a:ext cx="267335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200" dirty="0">
                <a:cs typeface="+mn-cs"/>
              </a:rPr>
              <a:t>Flight Readiness  Review</a:t>
            </a:r>
          </a:p>
        </p:txBody>
      </p:sp>
      <p:sp>
        <p:nvSpPr>
          <p:cNvPr id="129" name="AutoShape 61"/>
          <p:cNvSpPr>
            <a:spLocks noChangeArrowheads="1"/>
          </p:cNvSpPr>
          <p:nvPr/>
        </p:nvSpPr>
        <p:spPr bwMode="auto">
          <a:xfrm>
            <a:off x="7283450" y="6092825"/>
            <a:ext cx="228600" cy="228600"/>
          </a:xfrm>
          <a:prstGeom prst="triangle">
            <a:avLst>
              <a:gd name="adj" fmla="val 50000"/>
            </a:avLst>
          </a:prstGeom>
          <a:solidFill>
            <a:srgbClr val="FF99CC"/>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cs typeface="+mn-cs"/>
            </a:endParaRPr>
          </a:p>
        </p:txBody>
      </p:sp>
      <p:sp>
        <p:nvSpPr>
          <p:cNvPr id="130" name="AutoShape 62"/>
          <p:cNvSpPr>
            <a:spLocks noChangeArrowheads="1"/>
          </p:cNvSpPr>
          <p:nvPr/>
        </p:nvSpPr>
        <p:spPr bwMode="auto">
          <a:xfrm>
            <a:off x="6140450" y="5886450"/>
            <a:ext cx="228600" cy="228600"/>
          </a:xfrm>
          <a:prstGeom prst="triangle">
            <a:avLst>
              <a:gd name="adj" fmla="val 50000"/>
            </a:avLst>
          </a:prstGeom>
          <a:solidFill>
            <a:srgbClr val="FF99CC"/>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cs typeface="+mn-cs"/>
            </a:endParaRPr>
          </a:p>
        </p:txBody>
      </p:sp>
      <p:sp>
        <p:nvSpPr>
          <p:cNvPr id="131" name="Text Box 63"/>
          <p:cNvSpPr txBox="1">
            <a:spLocks noChangeArrowheads="1"/>
          </p:cNvSpPr>
          <p:nvPr/>
        </p:nvSpPr>
        <p:spPr bwMode="auto">
          <a:xfrm>
            <a:off x="6499225" y="5797550"/>
            <a:ext cx="264477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200">
                <a:cs typeface="+mn-cs"/>
              </a:rPr>
              <a:t>Post Launch Assessment  Review</a:t>
            </a:r>
          </a:p>
        </p:txBody>
      </p:sp>
      <p:sp>
        <p:nvSpPr>
          <p:cNvPr id="132" name="AutoShape 65"/>
          <p:cNvSpPr>
            <a:spLocks noChangeArrowheads="1"/>
          </p:cNvSpPr>
          <p:nvPr/>
        </p:nvSpPr>
        <p:spPr bwMode="auto">
          <a:xfrm>
            <a:off x="4102100" y="4321175"/>
            <a:ext cx="228600" cy="228600"/>
          </a:xfrm>
          <a:prstGeom prst="triangle">
            <a:avLst>
              <a:gd name="adj" fmla="val 50000"/>
            </a:avLst>
          </a:prstGeom>
          <a:solidFill>
            <a:srgbClr val="FF99CC"/>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cs typeface="+mn-cs"/>
            </a:endParaRPr>
          </a:p>
        </p:txBody>
      </p:sp>
      <p:sp>
        <p:nvSpPr>
          <p:cNvPr id="133" name="Text Box 66"/>
          <p:cNvSpPr txBox="1">
            <a:spLocks noChangeArrowheads="1"/>
          </p:cNvSpPr>
          <p:nvPr/>
        </p:nvSpPr>
        <p:spPr bwMode="auto">
          <a:xfrm>
            <a:off x="4318000" y="4349750"/>
            <a:ext cx="258445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200">
                <a:cs typeface="+mn-cs"/>
              </a:rPr>
              <a:t>Preliminary Design Review</a:t>
            </a:r>
          </a:p>
        </p:txBody>
      </p:sp>
      <p:sp>
        <p:nvSpPr>
          <p:cNvPr id="134" name="AutoShape 67"/>
          <p:cNvSpPr>
            <a:spLocks noChangeArrowheads="1"/>
          </p:cNvSpPr>
          <p:nvPr/>
        </p:nvSpPr>
        <p:spPr bwMode="auto">
          <a:xfrm>
            <a:off x="3222625" y="4530725"/>
            <a:ext cx="266700" cy="361950"/>
          </a:xfrm>
          <a:prstGeom prst="upArrow">
            <a:avLst>
              <a:gd name="adj1" fmla="val 50000"/>
              <a:gd name="adj2" fmla="val 33929"/>
            </a:avLst>
          </a:prstGeom>
          <a:solidFill>
            <a:srgbClr val="CCFFCC"/>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cs typeface="+mn-cs"/>
            </a:endParaRPr>
          </a:p>
        </p:txBody>
      </p:sp>
      <p:sp>
        <p:nvSpPr>
          <p:cNvPr id="135" name="Text Box 68"/>
          <p:cNvSpPr txBox="1">
            <a:spLocks noChangeArrowheads="1"/>
          </p:cNvSpPr>
          <p:nvPr/>
        </p:nvSpPr>
        <p:spPr bwMode="auto">
          <a:xfrm>
            <a:off x="3040063" y="5000625"/>
            <a:ext cx="1292225"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defRPr/>
            </a:pPr>
            <a:r>
              <a:rPr lang="en-US" sz="1000">
                <a:solidFill>
                  <a:srgbClr val="009900"/>
                </a:solidFill>
                <a:cs typeface="+mn-cs"/>
              </a:rPr>
              <a:t>Independent Cost </a:t>
            </a:r>
          </a:p>
          <a:p>
            <a:pPr algn="ctr" eaLnBrk="0" hangingPunct="0">
              <a:defRPr/>
            </a:pPr>
            <a:r>
              <a:rPr lang="en-US" sz="1000">
                <a:solidFill>
                  <a:srgbClr val="009900"/>
                </a:solidFill>
                <a:cs typeface="+mn-cs"/>
              </a:rPr>
              <a:t>Estimates</a:t>
            </a:r>
            <a:endParaRPr lang="en-US" sz="800">
              <a:solidFill>
                <a:srgbClr val="009900"/>
              </a:solidFill>
              <a:cs typeface="+mn-cs"/>
            </a:endParaRPr>
          </a:p>
        </p:txBody>
      </p:sp>
      <p:sp>
        <p:nvSpPr>
          <p:cNvPr id="136" name="AutoShape 69"/>
          <p:cNvSpPr>
            <a:spLocks noChangeArrowheads="1"/>
          </p:cNvSpPr>
          <p:nvPr/>
        </p:nvSpPr>
        <p:spPr bwMode="auto">
          <a:xfrm>
            <a:off x="4041775" y="4692650"/>
            <a:ext cx="266700" cy="361950"/>
          </a:xfrm>
          <a:prstGeom prst="upArrow">
            <a:avLst>
              <a:gd name="adj1" fmla="val 50000"/>
              <a:gd name="adj2" fmla="val 33929"/>
            </a:avLst>
          </a:prstGeom>
          <a:solidFill>
            <a:srgbClr val="CCFFCC"/>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cs typeface="+mn-cs"/>
            </a:endParaRPr>
          </a:p>
        </p:txBody>
      </p:sp>
      <p:sp>
        <p:nvSpPr>
          <p:cNvPr id="137" name="TextBox 136"/>
          <p:cNvSpPr txBox="1"/>
          <p:nvPr/>
        </p:nvSpPr>
        <p:spPr>
          <a:xfrm>
            <a:off x="7512050" y="6321425"/>
            <a:ext cx="1492249" cy="276999"/>
          </a:xfrm>
          <a:prstGeom prst="rect">
            <a:avLst/>
          </a:prstGeom>
          <a:noFill/>
        </p:spPr>
        <p:txBody>
          <a:bodyPr wrap="square" rtlCol="0">
            <a:spAutoFit/>
          </a:bodyPr>
          <a:lstStyle/>
          <a:p>
            <a:r>
              <a:rPr lang="en-US" sz="1200" dirty="0"/>
              <a:t>Decommissionin</a:t>
            </a:r>
            <a:r>
              <a:rPr lang="en-US" sz="1100" dirty="0"/>
              <a:t>g</a:t>
            </a:r>
          </a:p>
        </p:txBody>
      </p:sp>
      <p:sp>
        <p:nvSpPr>
          <p:cNvPr id="138" name="TextBox 137"/>
          <p:cNvSpPr txBox="1"/>
          <p:nvPr/>
        </p:nvSpPr>
        <p:spPr>
          <a:xfrm>
            <a:off x="533400" y="6598424"/>
            <a:ext cx="2374900" cy="276999"/>
          </a:xfrm>
          <a:prstGeom prst="rect">
            <a:avLst/>
          </a:prstGeom>
          <a:noFill/>
        </p:spPr>
        <p:txBody>
          <a:bodyPr wrap="square" rtlCol="0">
            <a:spAutoFit/>
          </a:bodyPr>
          <a:lstStyle/>
          <a:p>
            <a:r>
              <a:rPr lang="en-US" sz="1200" dirty="0"/>
              <a:t>NASA Space Systems Engineering</a:t>
            </a:r>
          </a:p>
        </p:txBody>
      </p:sp>
      <p:sp>
        <p:nvSpPr>
          <p:cNvPr id="3" name="Slide Number Placeholder 2"/>
          <p:cNvSpPr>
            <a:spLocks noGrp="1"/>
          </p:cNvSpPr>
          <p:nvPr>
            <p:ph type="sldNum" sz="quarter" idx="12"/>
          </p:nvPr>
        </p:nvSpPr>
        <p:spPr/>
        <p:txBody>
          <a:bodyPr/>
          <a:lstStyle/>
          <a:p>
            <a:fld id="{5C190D0E-F6DF-C649-B517-00BF84BB5FDD}" type="slidenum">
              <a:rPr lang="en-US" smtClean="0"/>
              <a:t>24</a:t>
            </a:fld>
            <a:endParaRPr lang="en-US"/>
          </a:p>
        </p:txBody>
      </p:sp>
    </p:spTree>
    <p:extLst>
      <p:ext uri="{BB962C8B-B14F-4D97-AF65-F5344CB8AC3E}">
        <p14:creationId xmlns:p14="http://schemas.microsoft.com/office/powerpoint/2010/main" val="1815104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54062"/>
          </a:xfrm>
        </p:spPr>
        <p:txBody>
          <a:bodyPr>
            <a:normAutofit/>
          </a:bodyPr>
          <a:lstStyle/>
          <a:p>
            <a:r>
              <a:rPr lang="en-US" sz="2000" dirty="0"/>
              <a:t>Facility Testing</a:t>
            </a:r>
          </a:p>
        </p:txBody>
      </p:sp>
      <p:sp>
        <p:nvSpPr>
          <p:cNvPr id="4" name="Content Placeholder 3"/>
          <p:cNvSpPr>
            <a:spLocks noGrp="1"/>
          </p:cNvSpPr>
          <p:nvPr>
            <p:ph idx="1"/>
          </p:nvPr>
        </p:nvSpPr>
        <p:spPr>
          <a:xfrm>
            <a:off x="457200" y="1165226"/>
            <a:ext cx="8229600" cy="5692774"/>
          </a:xfrm>
        </p:spPr>
        <p:txBody>
          <a:bodyPr>
            <a:normAutofit/>
          </a:bodyPr>
          <a:lstStyle/>
          <a:p>
            <a:r>
              <a:rPr lang="en-US" sz="1900" dirty="0"/>
              <a:t>Each facility tests the software or hardware over and over and over again</a:t>
            </a:r>
          </a:p>
          <a:p>
            <a:endParaRPr lang="en-US" sz="1900" dirty="0"/>
          </a:p>
          <a:p>
            <a:r>
              <a:rPr lang="en-US" sz="1900" dirty="0"/>
              <a:t>The contractor team usually does the majority of testing the software/hardware and writes the discrepancy reports (DRs) on each software problem for the contractor development team</a:t>
            </a:r>
          </a:p>
          <a:p>
            <a:endParaRPr lang="en-US" sz="1900" dirty="0"/>
          </a:p>
          <a:p>
            <a:r>
              <a:rPr lang="en-US" sz="1900" dirty="0"/>
              <a:t>The contractor usually provides the NASA representative for that facility a list of DRs and the fixes made to the software/hardware</a:t>
            </a:r>
          </a:p>
          <a:p>
            <a:endParaRPr lang="en-US" sz="1900" dirty="0"/>
          </a:p>
          <a:p>
            <a:pPr marL="0" indent="0">
              <a:buNone/>
            </a:pPr>
            <a:endParaRPr lang="en-US" sz="1800" dirty="0"/>
          </a:p>
        </p:txBody>
      </p:sp>
      <p:sp>
        <p:nvSpPr>
          <p:cNvPr id="2" name="Slide Number Placeholder 1"/>
          <p:cNvSpPr>
            <a:spLocks noGrp="1"/>
          </p:cNvSpPr>
          <p:nvPr>
            <p:ph type="sldNum" sz="quarter" idx="12"/>
          </p:nvPr>
        </p:nvSpPr>
        <p:spPr/>
        <p:txBody>
          <a:bodyPr/>
          <a:lstStyle/>
          <a:p>
            <a:fld id="{5C190D0E-F6DF-C649-B517-00BF84BB5FDD}" type="slidenum">
              <a:rPr lang="en-US" smtClean="0"/>
              <a:t>25</a:t>
            </a:fld>
            <a:endParaRPr lang="en-US"/>
          </a:p>
        </p:txBody>
      </p:sp>
    </p:spTree>
    <p:extLst>
      <p:ext uri="{BB962C8B-B14F-4D97-AF65-F5344CB8AC3E}">
        <p14:creationId xmlns:p14="http://schemas.microsoft.com/office/powerpoint/2010/main" val="659321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6262"/>
          </a:xfrm>
        </p:spPr>
        <p:txBody>
          <a:bodyPr>
            <a:normAutofit/>
          </a:bodyPr>
          <a:lstStyle/>
          <a:p>
            <a:r>
              <a:rPr lang="en-US" sz="2000" dirty="0"/>
              <a:t>Telemetry and Commanding Systems</a:t>
            </a:r>
          </a:p>
        </p:txBody>
      </p:sp>
      <p:sp>
        <p:nvSpPr>
          <p:cNvPr id="3" name="Content Placeholder 2"/>
          <p:cNvSpPr>
            <a:spLocks noGrp="1"/>
          </p:cNvSpPr>
          <p:nvPr>
            <p:ph idx="1"/>
          </p:nvPr>
        </p:nvSpPr>
        <p:spPr>
          <a:xfrm>
            <a:off x="457200" y="850900"/>
            <a:ext cx="8229600" cy="5870575"/>
          </a:xfrm>
        </p:spPr>
        <p:txBody>
          <a:bodyPr>
            <a:normAutofit/>
          </a:bodyPr>
          <a:lstStyle/>
          <a:p>
            <a:r>
              <a:rPr lang="en-US" sz="1800" dirty="0"/>
              <a:t>Telemetry</a:t>
            </a:r>
            <a:endParaRPr lang="en-US" sz="1600" dirty="0"/>
          </a:p>
          <a:p>
            <a:pPr lvl="1"/>
            <a:r>
              <a:rPr lang="en-US" sz="1600" dirty="0"/>
              <a:t>Received from the satellite – spacecraft/instrument portion via the communications downlink</a:t>
            </a:r>
          </a:p>
          <a:p>
            <a:pPr lvl="1"/>
            <a:r>
              <a:rPr lang="en-US" sz="1600" dirty="0"/>
              <a:t>Format is a packetized block of data containing the spacecraft and observatory data which is routed to the SOC and MOC</a:t>
            </a:r>
          </a:p>
          <a:p>
            <a:pPr lvl="1"/>
            <a:endParaRPr lang="en-US" sz="1600" dirty="0"/>
          </a:p>
          <a:p>
            <a:r>
              <a:rPr lang="en-US" sz="1800" dirty="0"/>
              <a:t>Commanding</a:t>
            </a:r>
            <a:endParaRPr lang="en-US" sz="1600" dirty="0"/>
          </a:p>
          <a:p>
            <a:pPr lvl="1"/>
            <a:r>
              <a:rPr lang="en-US" sz="1600" dirty="0"/>
              <a:t>Real Time commanding to the satellite for the spacecraft or to the observatory instruments which is executed immediately </a:t>
            </a:r>
          </a:p>
          <a:p>
            <a:pPr lvl="1"/>
            <a:r>
              <a:rPr lang="en-US" sz="1600" dirty="0"/>
              <a:t>Near Real Time commanding that is stored in the spacecraft computer for execution at a specific time</a:t>
            </a:r>
          </a:p>
          <a:p>
            <a:pPr lvl="1"/>
            <a:r>
              <a:rPr lang="en-US" sz="1600" dirty="0"/>
              <a:t>A Command Load to the satellite for the execution by the instrument computer for that observatory instrument;  each instrument has their own computer</a:t>
            </a:r>
          </a:p>
          <a:p>
            <a:pPr lvl="1"/>
            <a:r>
              <a:rPr lang="en-US" sz="1600" dirty="0"/>
              <a:t>The spacecraft on-board-computer (OBC) routes each load to the proper instrument computer or it stays on the OBC for execution by the spacecraft itself</a:t>
            </a:r>
          </a:p>
          <a:p>
            <a:pPr lvl="1"/>
            <a:r>
              <a:rPr lang="en-US" sz="1600" dirty="0"/>
              <a:t>Format is the packetized block of data sent to the spacecraft</a:t>
            </a:r>
          </a:p>
          <a:p>
            <a:pPr lvl="1"/>
            <a:endParaRPr lang="en-US" sz="1600" dirty="0"/>
          </a:p>
          <a:p>
            <a:r>
              <a:rPr lang="en-US" sz="1800" dirty="0"/>
              <a:t>CCSDS  Consultative Committee for Space Data Systems </a:t>
            </a:r>
          </a:p>
          <a:p>
            <a:pPr lvl="1"/>
            <a:r>
              <a:rPr lang="en-US" sz="1600" dirty="0"/>
              <a:t>This international committee developed the Packet Telemetry and Packet </a:t>
            </a:r>
            <a:r>
              <a:rPr lang="en-US" sz="1600" dirty="0" err="1"/>
              <a:t>Telecommand</a:t>
            </a:r>
            <a:r>
              <a:rPr lang="en-US" sz="1600" dirty="0"/>
              <a:t> system in use today </a:t>
            </a:r>
          </a:p>
          <a:p>
            <a:pPr lvl="1"/>
            <a:endParaRPr lang="en-US" sz="1600" dirty="0"/>
          </a:p>
          <a:p>
            <a:endParaRPr lang="en-US" sz="1800" dirty="0"/>
          </a:p>
          <a:p>
            <a:endParaRPr lang="en-US" sz="2000" dirty="0"/>
          </a:p>
          <a:p>
            <a:pPr lvl="1"/>
            <a:endParaRPr lang="en-US" sz="1600" dirty="0"/>
          </a:p>
          <a:p>
            <a:pPr lvl="1"/>
            <a:endParaRPr lang="en-US" sz="1600" dirty="0"/>
          </a:p>
          <a:p>
            <a:pPr lvl="1"/>
            <a:endParaRPr lang="en-US" sz="1600" dirty="0"/>
          </a:p>
          <a:p>
            <a:endParaRPr lang="en-US" sz="1800" dirty="0"/>
          </a:p>
        </p:txBody>
      </p:sp>
      <p:sp>
        <p:nvSpPr>
          <p:cNvPr id="5" name="Slide Number Placeholder 4"/>
          <p:cNvSpPr>
            <a:spLocks noGrp="1"/>
          </p:cNvSpPr>
          <p:nvPr>
            <p:ph type="sldNum" sz="quarter" idx="12"/>
          </p:nvPr>
        </p:nvSpPr>
        <p:spPr/>
        <p:txBody>
          <a:bodyPr/>
          <a:lstStyle/>
          <a:p>
            <a:fld id="{5C190D0E-F6DF-C649-B517-00BF84BB5FDD}" type="slidenum">
              <a:rPr lang="en-US" smtClean="0"/>
              <a:t>26</a:t>
            </a:fld>
            <a:endParaRPr lang="en-US" dirty="0"/>
          </a:p>
        </p:txBody>
      </p:sp>
    </p:spTree>
    <p:extLst>
      <p:ext uri="{BB962C8B-B14F-4D97-AF65-F5344CB8AC3E}">
        <p14:creationId xmlns:p14="http://schemas.microsoft.com/office/powerpoint/2010/main" val="603986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Telemetry System (continued)</a:t>
            </a:r>
          </a:p>
        </p:txBody>
      </p:sp>
      <p:sp>
        <p:nvSpPr>
          <p:cNvPr id="3" name="Content Placeholder 2"/>
          <p:cNvSpPr>
            <a:spLocks noGrp="1"/>
          </p:cNvSpPr>
          <p:nvPr>
            <p:ph idx="1"/>
          </p:nvPr>
        </p:nvSpPr>
        <p:spPr>
          <a:xfrm>
            <a:off x="457200" y="1244599"/>
            <a:ext cx="8229600" cy="5388749"/>
          </a:xfrm>
        </p:spPr>
        <p:txBody>
          <a:bodyPr>
            <a:normAutofit/>
          </a:bodyPr>
          <a:lstStyle/>
          <a:p>
            <a:r>
              <a:rPr lang="en-US" sz="1800" dirty="0"/>
              <a:t>Telemetry Formats</a:t>
            </a:r>
          </a:p>
          <a:p>
            <a:endParaRPr lang="en-US" sz="1800" dirty="0"/>
          </a:p>
          <a:p>
            <a:pPr lvl="1"/>
            <a:r>
              <a:rPr lang="en-US" sz="1600" dirty="0"/>
              <a:t>Packetized Format is used to send data down to the communication facilities</a:t>
            </a:r>
          </a:p>
          <a:p>
            <a:pPr lvl="1"/>
            <a:r>
              <a:rPr lang="en-US" sz="1600" dirty="0"/>
              <a:t>CCSDS developed this </a:t>
            </a:r>
            <a:r>
              <a:rPr lang="en-US" sz="1600" dirty="0" err="1"/>
              <a:t>packetization</a:t>
            </a:r>
            <a:r>
              <a:rPr lang="en-US" sz="1600" dirty="0"/>
              <a:t> format</a:t>
            </a:r>
          </a:p>
          <a:p>
            <a:pPr lvl="1"/>
            <a:endParaRPr lang="en-US" sz="1600" dirty="0"/>
          </a:p>
          <a:p>
            <a:pPr lvl="1"/>
            <a:endParaRPr lang="en-US" sz="1600" dirty="0"/>
          </a:p>
          <a:p>
            <a:r>
              <a:rPr lang="en-US" sz="1800" dirty="0"/>
              <a:t>Telemetry Data </a:t>
            </a:r>
          </a:p>
          <a:p>
            <a:endParaRPr lang="en-US" sz="1800" dirty="0"/>
          </a:p>
          <a:p>
            <a:pPr lvl="1"/>
            <a:r>
              <a:rPr lang="en-US" sz="1600" dirty="0"/>
              <a:t>Level 0 data – raw telemetry 0s and 1s formatted into frames</a:t>
            </a:r>
          </a:p>
          <a:p>
            <a:pPr lvl="1"/>
            <a:r>
              <a:rPr lang="en-US" sz="1600" dirty="0"/>
              <a:t>Level 1 data – basic processing performed, data is separated for each instrument and the spacecraft data to the MOC</a:t>
            </a:r>
          </a:p>
          <a:p>
            <a:pPr lvl="1"/>
            <a:r>
              <a:rPr lang="en-US" sz="1600" dirty="0"/>
              <a:t>Level 2 data – processed data by each instrument scientist in the SOC and provided to the science center so that the other instrument scientists can compare their data with each other</a:t>
            </a:r>
          </a:p>
          <a:p>
            <a:pPr lvl="1"/>
            <a:r>
              <a:rPr lang="en-US" sz="1600" dirty="0"/>
              <a:t>Level 3 data is final processing into pretty graphics and is provided to the public</a:t>
            </a:r>
            <a:endParaRPr lang="en-US" sz="1400" dirty="0"/>
          </a:p>
          <a:p>
            <a:pPr lvl="1"/>
            <a:endParaRPr lang="en-US" sz="1600" dirty="0"/>
          </a:p>
          <a:p>
            <a:endParaRPr lang="en-US" sz="1800" dirty="0"/>
          </a:p>
          <a:p>
            <a:endParaRPr lang="en-US" sz="1800" dirty="0"/>
          </a:p>
          <a:p>
            <a:pPr marL="0" indent="0">
              <a:buNone/>
            </a:pPr>
            <a:endParaRPr lang="en-US" sz="1800" dirty="0"/>
          </a:p>
          <a:p>
            <a:pPr lvl="1"/>
            <a:endParaRPr lang="en-US" sz="1600" dirty="0"/>
          </a:p>
          <a:p>
            <a:pPr lvl="1"/>
            <a:endParaRPr lang="en-US" sz="1600" dirty="0"/>
          </a:p>
        </p:txBody>
      </p:sp>
      <p:sp>
        <p:nvSpPr>
          <p:cNvPr id="5" name="Slide Number Placeholder 4"/>
          <p:cNvSpPr>
            <a:spLocks noGrp="1"/>
          </p:cNvSpPr>
          <p:nvPr>
            <p:ph type="sldNum" sz="quarter" idx="12"/>
          </p:nvPr>
        </p:nvSpPr>
        <p:spPr/>
        <p:txBody>
          <a:bodyPr/>
          <a:lstStyle/>
          <a:p>
            <a:fld id="{5C190D0E-F6DF-C649-B517-00BF84BB5FDD}" type="slidenum">
              <a:rPr lang="en-US" smtClean="0"/>
              <a:t>27</a:t>
            </a:fld>
            <a:endParaRPr lang="en-US"/>
          </a:p>
        </p:txBody>
      </p:sp>
      <p:sp>
        <p:nvSpPr>
          <p:cNvPr id="4" name="TextBox 3"/>
          <p:cNvSpPr txBox="1"/>
          <p:nvPr/>
        </p:nvSpPr>
        <p:spPr>
          <a:xfrm>
            <a:off x="317500" y="6356350"/>
            <a:ext cx="609600" cy="276999"/>
          </a:xfrm>
          <a:prstGeom prst="rect">
            <a:avLst/>
          </a:prstGeom>
          <a:noFill/>
        </p:spPr>
        <p:txBody>
          <a:bodyPr wrap="square" rtlCol="0">
            <a:spAutoFit/>
          </a:bodyPr>
          <a:lstStyle/>
          <a:p>
            <a:r>
              <a:rPr lang="en-US" sz="1200" dirty="0"/>
              <a:t>7</a:t>
            </a:r>
          </a:p>
        </p:txBody>
      </p:sp>
    </p:spTree>
    <p:extLst>
      <p:ext uri="{BB962C8B-B14F-4D97-AF65-F5344CB8AC3E}">
        <p14:creationId xmlns:p14="http://schemas.microsoft.com/office/powerpoint/2010/main" val="2340274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Packetized Telemetry Format</a:t>
            </a:r>
          </a:p>
        </p:txBody>
      </p:sp>
      <p:sp>
        <p:nvSpPr>
          <p:cNvPr id="3" name="TextBox 2"/>
          <p:cNvSpPr txBox="1"/>
          <p:nvPr/>
        </p:nvSpPr>
        <p:spPr>
          <a:xfrm>
            <a:off x="1092200" y="1739900"/>
            <a:ext cx="7251700" cy="1754327"/>
          </a:xfrm>
          <a:prstGeom prst="rect">
            <a:avLst/>
          </a:prstGeom>
          <a:noFill/>
        </p:spPr>
        <p:txBody>
          <a:bodyPr wrap="square" rtlCol="0">
            <a:spAutoFit/>
          </a:bodyPr>
          <a:lstStyle/>
          <a:p>
            <a:r>
              <a:rPr lang="en-US" dirty="0"/>
              <a:t>Block of data with length that can vary between successive packets, ranging from 7 to 65,542 bytes, including the packet header</a:t>
            </a:r>
          </a:p>
          <a:p>
            <a:endParaRPr lang="en-US" dirty="0"/>
          </a:p>
          <a:p>
            <a:r>
              <a:rPr lang="en-US" dirty="0"/>
              <a:t>Packet primary header – 8 bytes</a:t>
            </a:r>
          </a:p>
          <a:p>
            <a:r>
              <a:rPr lang="en-US" dirty="0"/>
              <a:t>Packet </a:t>
            </a:r>
            <a:r>
              <a:rPr lang="en-US" dirty="0" err="1"/>
              <a:t>datafield</a:t>
            </a:r>
            <a:r>
              <a:rPr lang="en-US" dirty="0"/>
              <a:t> variable from 1 to 65536 bytes</a:t>
            </a:r>
          </a:p>
          <a:p>
            <a:endParaRPr lang="en-US" dirty="0"/>
          </a:p>
        </p:txBody>
      </p:sp>
      <p:sp>
        <p:nvSpPr>
          <p:cNvPr id="4" name="TextBox 3"/>
          <p:cNvSpPr txBox="1"/>
          <p:nvPr/>
        </p:nvSpPr>
        <p:spPr>
          <a:xfrm>
            <a:off x="457200" y="6235700"/>
            <a:ext cx="863600" cy="276999"/>
          </a:xfrm>
          <a:prstGeom prst="rect">
            <a:avLst/>
          </a:prstGeom>
          <a:noFill/>
        </p:spPr>
        <p:txBody>
          <a:bodyPr wrap="square" rtlCol="0">
            <a:spAutoFit/>
          </a:bodyPr>
          <a:lstStyle/>
          <a:p>
            <a:r>
              <a:rPr lang="en-US" sz="1200" dirty="0"/>
              <a:t>6, 10</a:t>
            </a:r>
          </a:p>
        </p:txBody>
      </p:sp>
      <p:cxnSp>
        <p:nvCxnSpPr>
          <p:cNvPr id="7" name="Straight Connector 6"/>
          <p:cNvCxnSpPr/>
          <p:nvPr/>
        </p:nvCxnSpPr>
        <p:spPr>
          <a:xfrm>
            <a:off x="939800" y="3494227"/>
            <a:ext cx="0" cy="2614473"/>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166100" y="3367227"/>
            <a:ext cx="0" cy="2741473"/>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939800" y="3898900"/>
            <a:ext cx="7226300" cy="12700"/>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606800" y="3494227"/>
            <a:ext cx="1562100" cy="369332"/>
          </a:xfrm>
          <a:prstGeom prst="rect">
            <a:avLst/>
          </a:prstGeom>
          <a:noFill/>
        </p:spPr>
        <p:txBody>
          <a:bodyPr wrap="square" rtlCol="0">
            <a:spAutoFit/>
          </a:bodyPr>
          <a:lstStyle/>
          <a:p>
            <a:r>
              <a:rPr lang="en-US" dirty="0"/>
              <a:t>Space Packet</a:t>
            </a:r>
          </a:p>
        </p:txBody>
      </p:sp>
      <p:sp>
        <p:nvSpPr>
          <p:cNvPr id="16" name="TextBox 15"/>
          <p:cNvSpPr txBox="1"/>
          <p:nvPr/>
        </p:nvSpPr>
        <p:spPr>
          <a:xfrm>
            <a:off x="1092200" y="4191000"/>
            <a:ext cx="1066800" cy="584776"/>
          </a:xfrm>
          <a:prstGeom prst="rect">
            <a:avLst/>
          </a:prstGeom>
          <a:noFill/>
        </p:spPr>
        <p:txBody>
          <a:bodyPr wrap="square" rtlCol="0">
            <a:spAutoFit/>
          </a:bodyPr>
          <a:lstStyle/>
          <a:p>
            <a:r>
              <a:rPr lang="en-US" sz="1600" dirty="0"/>
              <a:t>Primary</a:t>
            </a:r>
          </a:p>
          <a:p>
            <a:r>
              <a:rPr lang="en-US" sz="1600" dirty="0"/>
              <a:t>Header</a:t>
            </a:r>
          </a:p>
        </p:txBody>
      </p:sp>
      <p:cxnSp>
        <p:nvCxnSpPr>
          <p:cNvPr id="18" name="Straight Connector 17"/>
          <p:cNvCxnSpPr/>
          <p:nvPr/>
        </p:nvCxnSpPr>
        <p:spPr>
          <a:xfrm>
            <a:off x="2374900" y="3911600"/>
            <a:ext cx="0" cy="2197100"/>
          </a:xfrm>
          <a:prstGeom prst="line">
            <a:avLst/>
          </a:prstGeom>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606800" y="4191000"/>
            <a:ext cx="1803400" cy="338554"/>
          </a:xfrm>
          <a:prstGeom prst="rect">
            <a:avLst/>
          </a:prstGeom>
          <a:noFill/>
        </p:spPr>
        <p:txBody>
          <a:bodyPr wrap="square" rtlCol="0">
            <a:spAutoFit/>
          </a:bodyPr>
          <a:lstStyle/>
          <a:p>
            <a:r>
              <a:rPr lang="en-US" sz="1600" dirty="0"/>
              <a:t>Packet Data Field</a:t>
            </a:r>
          </a:p>
        </p:txBody>
      </p:sp>
      <p:cxnSp>
        <p:nvCxnSpPr>
          <p:cNvPr id="21" name="Straight Connector 20"/>
          <p:cNvCxnSpPr/>
          <p:nvPr/>
        </p:nvCxnSpPr>
        <p:spPr>
          <a:xfrm>
            <a:off x="2374900" y="4529554"/>
            <a:ext cx="5791200" cy="0"/>
          </a:xfrm>
          <a:prstGeom prst="line">
            <a:avLst/>
          </a:prstGeom>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616200" y="4775776"/>
            <a:ext cx="2044700" cy="584776"/>
          </a:xfrm>
          <a:prstGeom prst="rect">
            <a:avLst/>
          </a:prstGeom>
          <a:noFill/>
        </p:spPr>
        <p:txBody>
          <a:bodyPr wrap="square" rtlCol="0">
            <a:spAutoFit/>
          </a:bodyPr>
          <a:lstStyle/>
          <a:p>
            <a:r>
              <a:rPr lang="en-US" sz="1600" dirty="0"/>
              <a:t>Packet Secondary</a:t>
            </a:r>
          </a:p>
          <a:p>
            <a:r>
              <a:rPr lang="en-US" sz="1600" dirty="0"/>
              <a:t>Header</a:t>
            </a:r>
          </a:p>
        </p:txBody>
      </p:sp>
      <p:cxnSp>
        <p:nvCxnSpPr>
          <p:cNvPr id="25" name="Straight Connector 24"/>
          <p:cNvCxnSpPr/>
          <p:nvPr/>
        </p:nvCxnSpPr>
        <p:spPr>
          <a:xfrm flipH="1">
            <a:off x="4940300" y="4529554"/>
            <a:ext cx="12700" cy="1579146"/>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537200" y="4889500"/>
            <a:ext cx="1866900" cy="338554"/>
          </a:xfrm>
          <a:prstGeom prst="rect">
            <a:avLst/>
          </a:prstGeom>
          <a:noFill/>
        </p:spPr>
        <p:txBody>
          <a:bodyPr wrap="square" rtlCol="0">
            <a:spAutoFit/>
          </a:bodyPr>
          <a:lstStyle/>
          <a:p>
            <a:r>
              <a:rPr lang="en-US" sz="1600" dirty="0"/>
              <a:t>User Data Field</a:t>
            </a:r>
          </a:p>
        </p:txBody>
      </p:sp>
      <p:cxnSp>
        <p:nvCxnSpPr>
          <p:cNvPr id="29" name="Straight Connector 28"/>
          <p:cNvCxnSpPr/>
          <p:nvPr/>
        </p:nvCxnSpPr>
        <p:spPr>
          <a:xfrm>
            <a:off x="939800" y="5360552"/>
            <a:ext cx="7226300" cy="0"/>
          </a:xfrm>
          <a:prstGeom prst="line">
            <a:avLst/>
          </a:prstGeom>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1092200" y="5715000"/>
            <a:ext cx="1066800" cy="369332"/>
          </a:xfrm>
          <a:prstGeom prst="rect">
            <a:avLst/>
          </a:prstGeom>
          <a:noFill/>
        </p:spPr>
        <p:txBody>
          <a:bodyPr wrap="square" rtlCol="0">
            <a:spAutoFit/>
          </a:bodyPr>
          <a:lstStyle/>
          <a:p>
            <a:r>
              <a:rPr lang="en-US" dirty="0"/>
              <a:t>8 bytes</a:t>
            </a:r>
          </a:p>
        </p:txBody>
      </p:sp>
      <p:sp>
        <p:nvSpPr>
          <p:cNvPr id="33" name="TextBox 32"/>
          <p:cNvSpPr txBox="1"/>
          <p:nvPr/>
        </p:nvSpPr>
        <p:spPr>
          <a:xfrm>
            <a:off x="2616200" y="5530334"/>
            <a:ext cx="1168400" cy="369332"/>
          </a:xfrm>
          <a:prstGeom prst="rect">
            <a:avLst/>
          </a:prstGeom>
          <a:noFill/>
        </p:spPr>
        <p:txBody>
          <a:bodyPr wrap="square" rtlCol="0">
            <a:spAutoFit/>
          </a:bodyPr>
          <a:lstStyle/>
          <a:p>
            <a:r>
              <a:rPr lang="en-US" dirty="0"/>
              <a:t>Variable</a:t>
            </a:r>
          </a:p>
        </p:txBody>
      </p:sp>
      <p:sp>
        <p:nvSpPr>
          <p:cNvPr id="34" name="TextBox 33"/>
          <p:cNvSpPr txBox="1"/>
          <p:nvPr/>
        </p:nvSpPr>
        <p:spPr>
          <a:xfrm>
            <a:off x="5689600" y="5530334"/>
            <a:ext cx="1155700" cy="369332"/>
          </a:xfrm>
          <a:prstGeom prst="rect">
            <a:avLst/>
          </a:prstGeom>
          <a:noFill/>
        </p:spPr>
        <p:txBody>
          <a:bodyPr wrap="square" rtlCol="0">
            <a:spAutoFit/>
          </a:bodyPr>
          <a:lstStyle/>
          <a:p>
            <a:r>
              <a:rPr lang="en-US" dirty="0"/>
              <a:t>Variable</a:t>
            </a:r>
          </a:p>
        </p:txBody>
      </p:sp>
      <p:sp>
        <p:nvSpPr>
          <p:cNvPr id="35" name="TextBox 34"/>
          <p:cNvSpPr txBox="1"/>
          <p:nvPr/>
        </p:nvSpPr>
        <p:spPr>
          <a:xfrm>
            <a:off x="3663950" y="6274832"/>
            <a:ext cx="2597150" cy="369332"/>
          </a:xfrm>
          <a:prstGeom prst="rect">
            <a:avLst/>
          </a:prstGeom>
          <a:noFill/>
        </p:spPr>
        <p:txBody>
          <a:bodyPr wrap="square" rtlCol="0">
            <a:spAutoFit/>
          </a:bodyPr>
          <a:lstStyle/>
          <a:p>
            <a:r>
              <a:rPr lang="en-US" dirty="0"/>
              <a:t>From 1 to 65536 Bytes</a:t>
            </a:r>
          </a:p>
        </p:txBody>
      </p:sp>
      <p:cxnSp>
        <p:nvCxnSpPr>
          <p:cNvPr id="37" name="Straight Arrow Connector 36"/>
          <p:cNvCxnSpPr/>
          <p:nvPr/>
        </p:nvCxnSpPr>
        <p:spPr>
          <a:xfrm>
            <a:off x="2616200" y="6235700"/>
            <a:ext cx="535940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78204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Command Format (continued)</a:t>
            </a:r>
          </a:p>
        </p:txBody>
      </p:sp>
      <p:sp>
        <p:nvSpPr>
          <p:cNvPr id="3" name="Content Placeholder 2"/>
          <p:cNvSpPr>
            <a:spLocks noGrp="1"/>
          </p:cNvSpPr>
          <p:nvPr>
            <p:ph idx="1"/>
          </p:nvPr>
        </p:nvSpPr>
        <p:spPr>
          <a:xfrm>
            <a:off x="457200" y="1587502"/>
            <a:ext cx="8229600" cy="4673598"/>
          </a:xfrm>
        </p:spPr>
        <p:txBody>
          <a:bodyPr>
            <a:normAutofit/>
          </a:bodyPr>
          <a:lstStyle/>
          <a:p>
            <a:r>
              <a:rPr lang="en-US" sz="1800" dirty="0"/>
              <a:t>Command Formats</a:t>
            </a:r>
          </a:p>
          <a:p>
            <a:pPr lvl="1"/>
            <a:r>
              <a:rPr lang="en-US" sz="1600" dirty="0"/>
              <a:t>The packetized command format is sent from the Mission Control Center</a:t>
            </a:r>
          </a:p>
          <a:p>
            <a:pPr lvl="1"/>
            <a:endParaRPr lang="en-US" sz="1600" dirty="0"/>
          </a:p>
          <a:p>
            <a:r>
              <a:rPr lang="en-US" sz="1800" dirty="0"/>
              <a:t>There are many layers – from the application layer (coding) up to the physical layer</a:t>
            </a:r>
          </a:p>
          <a:p>
            <a:endParaRPr lang="en-US" sz="1800" dirty="0"/>
          </a:p>
          <a:p>
            <a:r>
              <a:rPr lang="en-US" sz="1800" dirty="0"/>
              <a:t>Command Link Transmission Unit (CLTU) – one or more code blocks of data to make up one transfer frame</a:t>
            </a:r>
          </a:p>
        </p:txBody>
      </p:sp>
      <p:sp>
        <p:nvSpPr>
          <p:cNvPr id="5" name="Slide Number Placeholder 4"/>
          <p:cNvSpPr>
            <a:spLocks noGrp="1"/>
          </p:cNvSpPr>
          <p:nvPr>
            <p:ph type="sldNum" sz="quarter" idx="12"/>
          </p:nvPr>
        </p:nvSpPr>
        <p:spPr>
          <a:xfrm>
            <a:off x="7645400" y="6356350"/>
            <a:ext cx="1041400" cy="365125"/>
          </a:xfrm>
        </p:spPr>
        <p:txBody>
          <a:bodyPr/>
          <a:lstStyle/>
          <a:p>
            <a:fld id="{5C190D0E-F6DF-C649-B517-00BF84BB5FDD}" type="slidenum">
              <a:rPr lang="en-US" smtClean="0"/>
              <a:t>29</a:t>
            </a:fld>
            <a:endParaRPr lang="en-US" dirty="0"/>
          </a:p>
        </p:txBody>
      </p:sp>
      <p:sp>
        <p:nvSpPr>
          <p:cNvPr id="4" name="TextBox 3"/>
          <p:cNvSpPr txBox="1"/>
          <p:nvPr/>
        </p:nvSpPr>
        <p:spPr>
          <a:xfrm>
            <a:off x="457200" y="6261100"/>
            <a:ext cx="812800" cy="276999"/>
          </a:xfrm>
          <a:prstGeom prst="rect">
            <a:avLst/>
          </a:prstGeom>
          <a:noFill/>
        </p:spPr>
        <p:txBody>
          <a:bodyPr wrap="square" rtlCol="0">
            <a:spAutoFit/>
          </a:bodyPr>
          <a:lstStyle/>
          <a:p>
            <a:r>
              <a:rPr lang="en-US" sz="1200" dirty="0"/>
              <a:t>8, 10</a:t>
            </a:r>
          </a:p>
        </p:txBody>
      </p:sp>
    </p:spTree>
    <p:extLst>
      <p:ext uri="{BB962C8B-B14F-4D97-AF65-F5344CB8AC3E}">
        <p14:creationId xmlns:p14="http://schemas.microsoft.com/office/powerpoint/2010/main" val="2096186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Introduction</a:t>
            </a:r>
          </a:p>
        </p:txBody>
      </p:sp>
      <p:sp>
        <p:nvSpPr>
          <p:cNvPr id="3" name="Content Placeholder 2"/>
          <p:cNvSpPr>
            <a:spLocks noGrp="1"/>
          </p:cNvSpPr>
          <p:nvPr>
            <p:ph idx="1"/>
          </p:nvPr>
        </p:nvSpPr>
        <p:spPr>
          <a:xfrm>
            <a:off x="457200" y="1417638"/>
            <a:ext cx="8229600" cy="5148262"/>
          </a:xfrm>
        </p:spPr>
        <p:txBody>
          <a:bodyPr>
            <a:normAutofit/>
          </a:bodyPr>
          <a:lstStyle/>
          <a:p>
            <a:r>
              <a:rPr lang="en-US" sz="1800" dirty="0"/>
              <a:t>A satellite is made up of two parts that communicate with each other, then to/from the communications site and then to/from the ground</a:t>
            </a:r>
          </a:p>
          <a:p>
            <a:pPr lvl="1"/>
            <a:r>
              <a:rPr lang="en-US" sz="1600" dirty="0"/>
              <a:t>A spacecraft bus</a:t>
            </a:r>
          </a:p>
          <a:p>
            <a:pPr lvl="1"/>
            <a:r>
              <a:rPr lang="en-US" sz="1600" dirty="0"/>
              <a:t>Science Observatory</a:t>
            </a:r>
          </a:p>
          <a:p>
            <a:pPr lvl="1"/>
            <a:endParaRPr lang="en-US" sz="1400" dirty="0"/>
          </a:p>
          <a:p>
            <a:r>
              <a:rPr lang="en-US" sz="1800" dirty="0"/>
              <a:t>Types and Costs of missions</a:t>
            </a:r>
          </a:p>
          <a:p>
            <a:pPr lvl="1"/>
            <a:r>
              <a:rPr lang="en-US" sz="1600" dirty="0"/>
              <a:t>Observatory Class - $1 billion and more</a:t>
            </a:r>
          </a:p>
          <a:p>
            <a:pPr lvl="1"/>
            <a:r>
              <a:rPr lang="en-US" sz="1600" dirty="0"/>
              <a:t>Medium Class (MIDEX) - $180 to $240 million</a:t>
            </a:r>
          </a:p>
          <a:p>
            <a:pPr lvl="1"/>
            <a:r>
              <a:rPr lang="en-US" sz="1600" dirty="0"/>
              <a:t>Small Explorer (SMEX) -  up to $120 million</a:t>
            </a:r>
          </a:p>
          <a:p>
            <a:pPr lvl="1"/>
            <a:r>
              <a:rPr lang="en-US" sz="1600" dirty="0"/>
              <a:t>University Class (UNEX) – up to $15 million</a:t>
            </a:r>
          </a:p>
          <a:p>
            <a:pPr lvl="1"/>
            <a:r>
              <a:rPr lang="en-US" sz="1600" dirty="0" err="1"/>
              <a:t>CubeSat</a:t>
            </a:r>
            <a:r>
              <a:rPr lang="en-US" sz="1600" dirty="0"/>
              <a:t> – up to $1 million</a:t>
            </a:r>
          </a:p>
          <a:p>
            <a:pPr lvl="1"/>
            <a:endParaRPr lang="en-US" sz="1600" dirty="0"/>
          </a:p>
          <a:p>
            <a:r>
              <a:rPr lang="en-US" sz="1800" dirty="0"/>
              <a:t>Communications to and from the satellite</a:t>
            </a:r>
          </a:p>
          <a:p>
            <a:pPr lvl="1"/>
            <a:r>
              <a:rPr lang="en-US" sz="1600" dirty="0"/>
              <a:t>Tracking and Data Relay Satellite System (TDRSS)</a:t>
            </a:r>
          </a:p>
          <a:p>
            <a:pPr lvl="1"/>
            <a:r>
              <a:rPr lang="en-US" sz="1600" dirty="0"/>
              <a:t>Deep Space Network (DSN)</a:t>
            </a:r>
          </a:p>
          <a:p>
            <a:pPr lvl="1"/>
            <a:r>
              <a:rPr lang="en-US" sz="1600" dirty="0"/>
              <a:t>Mission specific ground station</a:t>
            </a:r>
          </a:p>
          <a:p>
            <a:pPr lvl="1"/>
            <a:r>
              <a:rPr lang="en-US" sz="1600" dirty="0"/>
              <a:t>Commercial ground station</a:t>
            </a:r>
          </a:p>
          <a:p>
            <a:pPr lvl="1"/>
            <a:endParaRPr lang="en-US" sz="1600" dirty="0"/>
          </a:p>
          <a:p>
            <a:pPr lvl="1"/>
            <a:endParaRPr lang="en-US" sz="1600" dirty="0"/>
          </a:p>
          <a:p>
            <a:pPr lvl="1"/>
            <a:endParaRPr lang="en-US" sz="1600" dirty="0"/>
          </a:p>
          <a:p>
            <a:endParaRPr lang="en-US" sz="2000" dirty="0"/>
          </a:p>
          <a:p>
            <a:pPr marL="57150" indent="0">
              <a:buNone/>
            </a:pPr>
            <a:endParaRPr lang="en-US" sz="2000" dirty="0"/>
          </a:p>
          <a:p>
            <a:pPr lvl="1"/>
            <a:endParaRPr lang="en-US" sz="1400" dirty="0"/>
          </a:p>
          <a:p>
            <a:pPr marL="457200" lvl="1" indent="0">
              <a:buNone/>
            </a:pPr>
            <a:endParaRPr lang="en-US" sz="1600" dirty="0"/>
          </a:p>
          <a:p>
            <a:pPr marL="457200" lvl="1" indent="0">
              <a:buNone/>
            </a:pPr>
            <a:endParaRPr lang="en-US" sz="1600" dirty="0"/>
          </a:p>
          <a:p>
            <a:pPr marL="457200" lvl="1" indent="0">
              <a:buNone/>
            </a:pPr>
            <a:endParaRPr lang="en-US" sz="1200" dirty="0"/>
          </a:p>
        </p:txBody>
      </p:sp>
      <p:sp>
        <p:nvSpPr>
          <p:cNvPr id="4" name="TextBox 3"/>
          <p:cNvSpPr txBox="1"/>
          <p:nvPr/>
        </p:nvSpPr>
        <p:spPr>
          <a:xfrm>
            <a:off x="584200" y="6375400"/>
            <a:ext cx="368300" cy="307777"/>
          </a:xfrm>
          <a:prstGeom prst="rect">
            <a:avLst/>
          </a:prstGeom>
          <a:noFill/>
        </p:spPr>
        <p:txBody>
          <a:bodyPr wrap="square" rtlCol="0">
            <a:spAutoFit/>
          </a:bodyPr>
          <a:lstStyle/>
          <a:p>
            <a:r>
              <a:rPr lang="en-US" sz="1400" dirty="0"/>
              <a:t>3</a:t>
            </a:r>
          </a:p>
        </p:txBody>
      </p:sp>
      <p:sp>
        <p:nvSpPr>
          <p:cNvPr id="6" name="Slide Number Placeholder 5"/>
          <p:cNvSpPr>
            <a:spLocks noGrp="1"/>
          </p:cNvSpPr>
          <p:nvPr>
            <p:ph type="sldNum" sz="quarter" idx="12"/>
          </p:nvPr>
        </p:nvSpPr>
        <p:spPr/>
        <p:txBody>
          <a:bodyPr/>
          <a:lstStyle/>
          <a:p>
            <a:fld id="{5C190D0E-F6DF-C649-B517-00BF84BB5FDD}" type="slidenum">
              <a:rPr lang="en-US" smtClean="0"/>
              <a:t>3</a:t>
            </a:fld>
            <a:endParaRPr lang="en-US"/>
          </a:p>
        </p:txBody>
      </p:sp>
    </p:spTree>
    <p:extLst>
      <p:ext uri="{BB962C8B-B14F-4D97-AF65-F5344CB8AC3E}">
        <p14:creationId xmlns:p14="http://schemas.microsoft.com/office/powerpoint/2010/main" val="18899917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2000" dirty="0"/>
              <a:t>Command Format (continued)</a:t>
            </a:r>
          </a:p>
        </p:txBody>
      </p:sp>
      <p:sp>
        <p:nvSpPr>
          <p:cNvPr id="4" name="Slide Number Placeholder 3"/>
          <p:cNvSpPr>
            <a:spLocks noGrp="1"/>
          </p:cNvSpPr>
          <p:nvPr>
            <p:ph type="sldNum" sz="quarter" idx="12"/>
          </p:nvPr>
        </p:nvSpPr>
        <p:spPr/>
        <p:txBody>
          <a:bodyPr/>
          <a:lstStyle/>
          <a:p>
            <a:fld id="{5C190D0E-F6DF-C649-B517-00BF84BB5FDD}" type="slidenum">
              <a:rPr lang="en-US" smtClean="0"/>
              <a:t>30</a:t>
            </a:fld>
            <a:endParaRPr lang="en-US"/>
          </a:p>
        </p:txBody>
      </p:sp>
      <p:sp>
        <p:nvSpPr>
          <p:cNvPr id="5" name="TextBox 4"/>
          <p:cNvSpPr txBox="1"/>
          <p:nvPr/>
        </p:nvSpPr>
        <p:spPr>
          <a:xfrm>
            <a:off x="2171700" y="2396292"/>
            <a:ext cx="1536700" cy="338554"/>
          </a:xfrm>
          <a:prstGeom prst="rect">
            <a:avLst/>
          </a:prstGeom>
          <a:noFill/>
        </p:spPr>
        <p:txBody>
          <a:bodyPr wrap="square" rtlCol="0">
            <a:spAutoFit/>
          </a:bodyPr>
          <a:lstStyle/>
          <a:p>
            <a:r>
              <a:rPr lang="en-US" sz="1600" dirty="0"/>
              <a:t>Packet Header</a:t>
            </a:r>
          </a:p>
        </p:txBody>
      </p:sp>
      <p:cxnSp>
        <p:nvCxnSpPr>
          <p:cNvPr id="9" name="Straight Connector 8"/>
          <p:cNvCxnSpPr/>
          <p:nvPr/>
        </p:nvCxnSpPr>
        <p:spPr>
          <a:xfrm>
            <a:off x="2171700" y="2341146"/>
            <a:ext cx="15367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2171700" y="2734846"/>
            <a:ext cx="153670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171700" y="2341146"/>
            <a:ext cx="0" cy="406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708400" y="2341146"/>
            <a:ext cx="0" cy="393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708400" y="2734846"/>
            <a:ext cx="14351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3708400" y="2341146"/>
            <a:ext cx="14351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143500" y="2353846"/>
            <a:ext cx="0" cy="393700"/>
          </a:xfrm>
          <a:prstGeom prst="line">
            <a:avLst/>
          </a:prstGeom>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797300" y="2396292"/>
            <a:ext cx="1231900" cy="338554"/>
          </a:xfrm>
          <a:prstGeom prst="rect">
            <a:avLst/>
          </a:prstGeom>
          <a:noFill/>
        </p:spPr>
        <p:txBody>
          <a:bodyPr wrap="square" rtlCol="0">
            <a:spAutoFit/>
          </a:bodyPr>
          <a:lstStyle/>
          <a:p>
            <a:r>
              <a:rPr lang="en-US" sz="1600" dirty="0"/>
              <a:t>Packet Data</a:t>
            </a:r>
          </a:p>
        </p:txBody>
      </p:sp>
      <p:cxnSp>
        <p:nvCxnSpPr>
          <p:cNvPr id="25" name="Straight Connector 24"/>
          <p:cNvCxnSpPr/>
          <p:nvPr/>
        </p:nvCxnSpPr>
        <p:spPr>
          <a:xfrm>
            <a:off x="5143500" y="2341146"/>
            <a:ext cx="213360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143500" y="2726492"/>
            <a:ext cx="2133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7277100" y="2341146"/>
            <a:ext cx="0" cy="393700"/>
          </a:xfrm>
          <a:prstGeom prst="line">
            <a:avLst/>
          </a:prstGeom>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5257800" y="2387938"/>
            <a:ext cx="1854200" cy="338554"/>
          </a:xfrm>
          <a:prstGeom prst="rect">
            <a:avLst/>
          </a:prstGeom>
          <a:noFill/>
        </p:spPr>
        <p:txBody>
          <a:bodyPr wrap="square" rtlCol="0">
            <a:spAutoFit/>
          </a:bodyPr>
          <a:lstStyle/>
          <a:p>
            <a:r>
              <a:rPr lang="en-US" sz="1600" dirty="0"/>
              <a:t>Packet Error Control</a:t>
            </a:r>
          </a:p>
        </p:txBody>
      </p:sp>
      <p:sp>
        <p:nvSpPr>
          <p:cNvPr id="31" name="TextBox 30"/>
          <p:cNvSpPr txBox="1"/>
          <p:nvPr/>
        </p:nvSpPr>
        <p:spPr>
          <a:xfrm>
            <a:off x="3962400" y="1739900"/>
            <a:ext cx="1295400" cy="338554"/>
          </a:xfrm>
          <a:prstGeom prst="rect">
            <a:avLst/>
          </a:prstGeom>
          <a:noFill/>
        </p:spPr>
        <p:txBody>
          <a:bodyPr wrap="square" rtlCol="0">
            <a:spAutoFit/>
          </a:bodyPr>
          <a:lstStyle/>
          <a:p>
            <a:r>
              <a:rPr lang="en-US" sz="1600" dirty="0"/>
              <a:t>256 Bytes</a:t>
            </a:r>
          </a:p>
        </p:txBody>
      </p:sp>
      <p:cxnSp>
        <p:nvCxnSpPr>
          <p:cNvPr id="33" name="Straight Arrow Connector 32"/>
          <p:cNvCxnSpPr/>
          <p:nvPr/>
        </p:nvCxnSpPr>
        <p:spPr>
          <a:xfrm>
            <a:off x="5029200" y="1930400"/>
            <a:ext cx="2082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31" idx="1"/>
          </p:cNvCxnSpPr>
          <p:nvPr/>
        </p:nvCxnSpPr>
        <p:spPr>
          <a:xfrm flipH="1">
            <a:off x="2171700" y="1909177"/>
            <a:ext cx="1790700" cy="212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355600" y="3022600"/>
            <a:ext cx="181610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355600" y="3556000"/>
            <a:ext cx="18161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355600" y="3035300"/>
            <a:ext cx="0" cy="520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2171700" y="3022600"/>
            <a:ext cx="0" cy="520700"/>
          </a:xfrm>
          <a:prstGeom prst="line">
            <a:avLst/>
          </a:prstGeom>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355600" y="3204746"/>
            <a:ext cx="1574800" cy="338554"/>
          </a:xfrm>
          <a:prstGeom prst="rect">
            <a:avLst/>
          </a:prstGeom>
          <a:noFill/>
        </p:spPr>
        <p:txBody>
          <a:bodyPr wrap="square" rtlCol="0">
            <a:spAutoFit/>
          </a:bodyPr>
          <a:lstStyle/>
          <a:p>
            <a:r>
              <a:rPr lang="en-US" sz="1600" dirty="0"/>
              <a:t>Segment Header</a:t>
            </a:r>
          </a:p>
        </p:txBody>
      </p:sp>
      <p:cxnSp>
        <p:nvCxnSpPr>
          <p:cNvPr id="46" name="Straight Connector 45"/>
          <p:cNvCxnSpPr/>
          <p:nvPr/>
        </p:nvCxnSpPr>
        <p:spPr>
          <a:xfrm>
            <a:off x="2171700" y="3556000"/>
            <a:ext cx="18161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2171700" y="3035300"/>
            <a:ext cx="0" cy="520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3987800" y="3009900"/>
            <a:ext cx="0" cy="533400"/>
          </a:xfrm>
          <a:prstGeom prst="line">
            <a:avLst/>
          </a:prstGeom>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2171700" y="3204746"/>
            <a:ext cx="2006600" cy="338554"/>
          </a:xfrm>
          <a:prstGeom prst="rect">
            <a:avLst/>
          </a:prstGeom>
          <a:noFill/>
        </p:spPr>
        <p:txBody>
          <a:bodyPr wrap="square" rtlCol="0">
            <a:spAutoFit/>
          </a:bodyPr>
          <a:lstStyle/>
          <a:p>
            <a:r>
              <a:rPr lang="en-US" sz="1600" dirty="0"/>
              <a:t>1</a:t>
            </a:r>
            <a:r>
              <a:rPr lang="en-US" sz="1600" baseline="30000" dirty="0"/>
              <a:t>st</a:t>
            </a:r>
            <a:r>
              <a:rPr lang="en-US" sz="1600" dirty="0"/>
              <a:t> Packet Segment</a:t>
            </a:r>
          </a:p>
        </p:txBody>
      </p:sp>
      <p:cxnSp>
        <p:nvCxnSpPr>
          <p:cNvPr id="50" name="Straight Connector 49"/>
          <p:cNvCxnSpPr/>
          <p:nvPr/>
        </p:nvCxnSpPr>
        <p:spPr>
          <a:xfrm flipV="1">
            <a:off x="2146300" y="3009900"/>
            <a:ext cx="181610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3962400" y="2997200"/>
            <a:ext cx="181610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3962400" y="3568700"/>
            <a:ext cx="18161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3962400" y="3009900"/>
            <a:ext cx="0" cy="520700"/>
          </a:xfrm>
          <a:prstGeom prst="line">
            <a:avLst/>
          </a:prstGeom>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4127500" y="3192046"/>
            <a:ext cx="1651000" cy="338554"/>
          </a:xfrm>
          <a:prstGeom prst="rect">
            <a:avLst/>
          </a:prstGeom>
          <a:noFill/>
        </p:spPr>
        <p:txBody>
          <a:bodyPr wrap="square" rtlCol="0">
            <a:spAutoFit/>
          </a:bodyPr>
          <a:lstStyle/>
          <a:p>
            <a:r>
              <a:rPr lang="en-US" sz="1600" dirty="0"/>
              <a:t>Segment Header</a:t>
            </a:r>
          </a:p>
        </p:txBody>
      </p:sp>
      <p:cxnSp>
        <p:nvCxnSpPr>
          <p:cNvPr id="57" name="Straight Connector 56"/>
          <p:cNvCxnSpPr/>
          <p:nvPr/>
        </p:nvCxnSpPr>
        <p:spPr>
          <a:xfrm>
            <a:off x="5778500" y="2997200"/>
            <a:ext cx="0" cy="5461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5778500" y="2997200"/>
            <a:ext cx="181610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5778500" y="3568700"/>
            <a:ext cx="18161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7594600" y="2997200"/>
            <a:ext cx="0" cy="546100"/>
          </a:xfrm>
          <a:prstGeom prst="line">
            <a:avLst/>
          </a:prstGeom>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5778500" y="3192046"/>
            <a:ext cx="1993900" cy="338554"/>
          </a:xfrm>
          <a:prstGeom prst="rect">
            <a:avLst/>
          </a:prstGeom>
          <a:noFill/>
        </p:spPr>
        <p:txBody>
          <a:bodyPr wrap="square" rtlCol="0">
            <a:spAutoFit/>
          </a:bodyPr>
          <a:lstStyle/>
          <a:p>
            <a:r>
              <a:rPr lang="en-US" sz="1600" dirty="0"/>
              <a:t>Last Packet Segment</a:t>
            </a:r>
          </a:p>
        </p:txBody>
      </p:sp>
      <p:cxnSp>
        <p:nvCxnSpPr>
          <p:cNvPr id="62" name="Straight Connector 61"/>
          <p:cNvCxnSpPr/>
          <p:nvPr/>
        </p:nvCxnSpPr>
        <p:spPr>
          <a:xfrm>
            <a:off x="203200" y="4246146"/>
            <a:ext cx="15367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V="1">
            <a:off x="203200" y="4639846"/>
            <a:ext cx="153670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203200" y="4246146"/>
            <a:ext cx="0" cy="406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1739900" y="4246146"/>
            <a:ext cx="0" cy="393700"/>
          </a:xfrm>
          <a:prstGeom prst="line">
            <a:avLst/>
          </a:prstGeom>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203200" y="4301292"/>
            <a:ext cx="1536700" cy="338554"/>
          </a:xfrm>
          <a:prstGeom prst="rect">
            <a:avLst/>
          </a:prstGeom>
          <a:noFill/>
        </p:spPr>
        <p:txBody>
          <a:bodyPr wrap="square" rtlCol="0">
            <a:spAutoFit/>
          </a:bodyPr>
          <a:lstStyle/>
          <a:p>
            <a:r>
              <a:rPr lang="en-US" sz="1600" dirty="0"/>
              <a:t>Frame Header</a:t>
            </a:r>
          </a:p>
        </p:txBody>
      </p:sp>
      <p:cxnSp>
        <p:nvCxnSpPr>
          <p:cNvPr id="67" name="Straight Connector 66"/>
          <p:cNvCxnSpPr/>
          <p:nvPr/>
        </p:nvCxnSpPr>
        <p:spPr>
          <a:xfrm>
            <a:off x="6819900" y="4246146"/>
            <a:ext cx="18288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6819900" y="4639846"/>
            <a:ext cx="182880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6819900" y="4246146"/>
            <a:ext cx="0" cy="406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8648700" y="4246146"/>
            <a:ext cx="0" cy="393700"/>
          </a:xfrm>
          <a:prstGeom prst="line">
            <a:avLst/>
          </a:prstGeom>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a:off x="6819900" y="4339392"/>
            <a:ext cx="1841500" cy="338554"/>
          </a:xfrm>
          <a:prstGeom prst="rect">
            <a:avLst/>
          </a:prstGeom>
          <a:noFill/>
        </p:spPr>
        <p:txBody>
          <a:bodyPr wrap="square" rtlCol="0">
            <a:spAutoFit/>
          </a:bodyPr>
          <a:lstStyle/>
          <a:p>
            <a:r>
              <a:rPr lang="en-US" sz="1600" dirty="0"/>
              <a:t>Frame Error Control</a:t>
            </a:r>
          </a:p>
        </p:txBody>
      </p:sp>
      <p:sp>
        <p:nvSpPr>
          <p:cNvPr id="75" name="TextBox 74"/>
          <p:cNvSpPr txBox="1"/>
          <p:nvPr/>
        </p:nvSpPr>
        <p:spPr>
          <a:xfrm>
            <a:off x="203200" y="6356350"/>
            <a:ext cx="495300" cy="276999"/>
          </a:xfrm>
          <a:prstGeom prst="rect">
            <a:avLst/>
          </a:prstGeom>
          <a:noFill/>
        </p:spPr>
        <p:txBody>
          <a:bodyPr wrap="square" rtlCol="0">
            <a:spAutoFit/>
          </a:bodyPr>
          <a:lstStyle/>
          <a:p>
            <a:r>
              <a:rPr lang="en-US" sz="1200" dirty="0"/>
              <a:t>9</a:t>
            </a:r>
          </a:p>
        </p:txBody>
      </p:sp>
    </p:spTree>
    <p:extLst>
      <p:ext uri="{BB962C8B-B14F-4D97-AF65-F5344CB8AC3E}">
        <p14:creationId xmlns:p14="http://schemas.microsoft.com/office/powerpoint/2010/main" val="2463820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Coordination Process</a:t>
            </a:r>
          </a:p>
        </p:txBody>
      </p:sp>
      <p:sp>
        <p:nvSpPr>
          <p:cNvPr id="3" name="Content Placeholder 2"/>
          <p:cNvSpPr>
            <a:spLocks noGrp="1"/>
          </p:cNvSpPr>
          <p:nvPr>
            <p:ph idx="1"/>
          </p:nvPr>
        </p:nvSpPr>
        <p:spPr/>
        <p:txBody>
          <a:bodyPr>
            <a:normAutofit/>
          </a:bodyPr>
          <a:lstStyle/>
          <a:p>
            <a:r>
              <a:rPr lang="en-US" sz="1800" dirty="0"/>
              <a:t>The Project Manager does all of the coordination for the mission</a:t>
            </a:r>
          </a:p>
          <a:p>
            <a:endParaRPr lang="en-US" sz="1800" dirty="0"/>
          </a:p>
          <a:p>
            <a:r>
              <a:rPr lang="en-US" sz="1800" dirty="0"/>
              <a:t>Each of the facilities MUST work with each other closely and participate in the reviews that each holds</a:t>
            </a:r>
          </a:p>
          <a:p>
            <a:endParaRPr lang="en-US" sz="1800" dirty="0"/>
          </a:p>
          <a:p>
            <a:r>
              <a:rPr lang="en-US" sz="1800" dirty="0"/>
              <a:t>The Project Manager holds very frequent meetings with all of the participants including the Project Scientist.  The closer to launch, the more frequent the meetings to once weekly</a:t>
            </a:r>
          </a:p>
          <a:p>
            <a:endParaRPr lang="en-US" sz="1800" dirty="0"/>
          </a:p>
          <a:p>
            <a:r>
              <a:rPr lang="en-US" sz="1800" dirty="0"/>
              <a:t>The Project Manger has a overall schedule for the entire project including all of the testing required by each facility, the instrument testing in the thermal vacuum chambers and the integration testing between all of the facilities</a:t>
            </a:r>
          </a:p>
        </p:txBody>
      </p:sp>
      <p:sp>
        <p:nvSpPr>
          <p:cNvPr id="5" name="Slide Number Placeholder 4"/>
          <p:cNvSpPr>
            <a:spLocks noGrp="1"/>
          </p:cNvSpPr>
          <p:nvPr>
            <p:ph type="sldNum" sz="quarter" idx="12"/>
          </p:nvPr>
        </p:nvSpPr>
        <p:spPr/>
        <p:txBody>
          <a:bodyPr/>
          <a:lstStyle/>
          <a:p>
            <a:fld id="{5C190D0E-F6DF-C649-B517-00BF84BB5FDD}" type="slidenum">
              <a:rPr lang="en-US" smtClean="0"/>
              <a:t>31</a:t>
            </a:fld>
            <a:endParaRPr lang="en-US"/>
          </a:p>
        </p:txBody>
      </p:sp>
    </p:spTree>
    <p:extLst>
      <p:ext uri="{BB962C8B-B14F-4D97-AF65-F5344CB8AC3E}">
        <p14:creationId xmlns:p14="http://schemas.microsoft.com/office/powerpoint/2010/main" val="2547618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Facility Interface Testing</a:t>
            </a:r>
          </a:p>
        </p:txBody>
      </p:sp>
      <p:sp>
        <p:nvSpPr>
          <p:cNvPr id="4" name="Slide Number Placeholder 3"/>
          <p:cNvSpPr>
            <a:spLocks noGrp="1"/>
          </p:cNvSpPr>
          <p:nvPr>
            <p:ph type="sldNum" sz="quarter" idx="12"/>
          </p:nvPr>
        </p:nvSpPr>
        <p:spPr/>
        <p:txBody>
          <a:bodyPr/>
          <a:lstStyle/>
          <a:p>
            <a:fld id="{5C190D0E-F6DF-C649-B517-00BF84BB5FDD}" type="slidenum">
              <a:rPr lang="en-US" smtClean="0"/>
              <a:t>32</a:t>
            </a:fld>
            <a:endParaRPr lang="en-US"/>
          </a:p>
        </p:txBody>
      </p:sp>
      <p:sp>
        <p:nvSpPr>
          <p:cNvPr id="6" name="TextBox 5"/>
          <p:cNvSpPr txBox="1"/>
          <p:nvPr/>
        </p:nvSpPr>
        <p:spPr>
          <a:xfrm>
            <a:off x="1371600" y="1817132"/>
            <a:ext cx="1371600" cy="369332"/>
          </a:xfrm>
          <a:prstGeom prst="rect">
            <a:avLst/>
          </a:prstGeom>
          <a:noFill/>
        </p:spPr>
        <p:txBody>
          <a:bodyPr wrap="square" rtlCol="0">
            <a:spAutoFit/>
          </a:bodyPr>
          <a:lstStyle/>
          <a:p>
            <a:r>
              <a:rPr lang="en-US" dirty="0"/>
              <a:t>Spacecraft</a:t>
            </a:r>
          </a:p>
        </p:txBody>
      </p:sp>
      <p:sp>
        <p:nvSpPr>
          <p:cNvPr id="7" name="TextBox 6"/>
          <p:cNvSpPr txBox="1"/>
          <p:nvPr/>
        </p:nvSpPr>
        <p:spPr>
          <a:xfrm>
            <a:off x="5334000" y="1830864"/>
            <a:ext cx="2552700" cy="369332"/>
          </a:xfrm>
          <a:prstGeom prst="rect">
            <a:avLst/>
          </a:prstGeom>
          <a:noFill/>
        </p:spPr>
        <p:txBody>
          <a:bodyPr wrap="square" rtlCol="0">
            <a:spAutoFit/>
          </a:bodyPr>
          <a:lstStyle/>
          <a:p>
            <a:r>
              <a:rPr lang="en-US" dirty="0"/>
              <a:t>Observatory Instruments</a:t>
            </a:r>
          </a:p>
        </p:txBody>
      </p:sp>
      <p:sp>
        <p:nvSpPr>
          <p:cNvPr id="8" name="TextBox 7"/>
          <p:cNvSpPr txBox="1"/>
          <p:nvPr/>
        </p:nvSpPr>
        <p:spPr>
          <a:xfrm>
            <a:off x="1498600" y="3822700"/>
            <a:ext cx="787400" cy="369332"/>
          </a:xfrm>
          <a:prstGeom prst="rect">
            <a:avLst/>
          </a:prstGeom>
          <a:noFill/>
        </p:spPr>
        <p:txBody>
          <a:bodyPr wrap="square" rtlCol="0">
            <a:spAutoFit/>
          </a:bodyPr>
          <a:lstStyle/>
          <a:p>
            <a:r>
              <a:rPr lang="en-US" dirty="0"/>
              <a:t>MOC</a:t>
            </a:r>
          </a:p>
        </p:txBody>
      </p:sp>
      <p:sp>
        <p:nvSpPr>
          <p:cNvPr id="9" name="TextBox 8"/>
          <p:cNvSpPr txBox="1"/>
          <p:nvPr/>
        </p:nvSpPr>
        <p:spPr>
          <a:xfrm>
            <a:off x="4051300" y="1850430"/>
            <a:ext cx="622300" cy="369332"/>
          </a:xfrm>
          <a:prstGeom prst="rect">
            <a:avLst/>
          </a:prstGeom>
          <a:noFill/>
        </p:spPr>
        <p:txBody>
          <a:bodyPr wrap="square" rtlCol="0">
            <a:spAutoFit/>
          </a:bodyPr>
          <a:lstStyle/>
          <a:p>
            <a:r>
              <a:rPr lang="en-US" dirty="0"/>
              <a:t>FD</a:t>
            </a:r>
          </a:p>
        </p:txBody>
      </p:sp>
      <p:sp>
        <p:nvSpPr>
          <p:cNvPr id="10" name="TextBox 9"/>
          <p:cNvSpPr txBox="1"/>
          <p:nvPr/>
        </p:nvSpPr>
        <p:spPr>
          <a:xfrm>
            <a:off x="6337300" y="3822700"/>
            <a:ext cx="812800" cy="369332"/>
          </a:xfrm>
          <a:prstGeom prst="rect">
            <a:avLst/>
          </a:prstGeom>
          <a:noFill/>
        </p:spPr>
        <p:txBody>
          <a:bodyPr wrap="square" rtlCol="0">
            <a:spAutoFit/>
          </a:bodyPr>
          <a:lstStyle/>
          <a:p>
            <a:r>
              <a:rPr lang="en-US" dirty="0"/>
              <a:t>SOC</a:t>
            </a:r>
          </a:p>
        </p:txBody>
      </p:sp>
      <p:sp>
        <p:nvSpPr>
          <p:cNvPr id="11" name="TextBox 10"/>
          <p:cNvSpPr txBox="1"/>
          <p:nvPr/>
        </p:nvSpPr>
        <p:spPr>
          <a:xfrm>
            <a:off x="4051300" y="5283200"/>
            <a:ext cx="850900" cy="369332"/>
          </a:xfrm>
          <a:prstGeom prst="rect">
            <a:avLst/>
          </a:prstGeom>
          <a:noFill/>
        </p:spPr>
        <p:txBody>
          <a:bodyPr wrap="square" rtlCol="0">
            <a:spAutoFit/>
          </a:bodyPr>
          <a:lstStyle/>
          <a:p>
            <a:r>
              <a:rPr lang="en-US" dirty="0"/>
              <a:t>CMS</a:t>
            </a:r>
          </a:p>
        </p:txBody>
      </p:sp>
      <p:cxnSp>
        <p:nvCxnSpPr>
          <p:cNvPr id="13" name="Straight Arrow Connector 12"/>
          <p:cNvCxnSpPr/>
          <p:nvPr/>
        </p:nvCxnSpPr>
        <p:spPr>
          <a:xfrm>
            <a:off x="6521450" y="2200196"/>
            <a:ext cx="31750" cy="162250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879600" y="2286000"/>
            <a:ext cx="0" cy="15367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654300" y="2083832"/>
            <a:ext cx="13081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4673600" y="4192032"/>
            <a:ext cx="1663700" cy="10911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2146300" y="4192032"/>
            <a:ext cx="1816100" cy="109116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flipV="1">
            <a:off x="2146300" y="2225596"/>
            <a:ext cx="1981200" cy="169493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638300" y="5925829"/>
            <a:ext cx="5651500" cy="830997"/>
          </a:xfrm>
          <a:prstGeom prst="rect">
            <a:avLst/>
          </a:prstGeom>
          <a:noFill/>
        </p:spPr>
        <p:txBody>
          <a:bodyPr wrap="square" rtlCol="0">
            <a:spAutoFit/>
          </a:bodyPr>
          <a:lstStyle/>
          <a:p>
            <a:r>
              <a:rPr lang="en-US" sz="1600" dirty="0"/>
              <a:t>This requires that the communications personnel provide communications lines between all of the facilities prior to the interface testing.  This testing is repeated many times.</a:t>
            </a:r>
          </a:p>
        </p:txBody>
      </p:sp>
      <p:cxnSp>
        <p:nvCxnSpPr>
          <p:cNvPr id="12" name="Straight Arrow Connector 11"/>
          <p:cNvCxnSpPr>
            <a:stCxn id="8" idx="3"/>
          </p:cNvCxnSpPr>
          <p:nvPr/>
        </p:nvCxnSpPr>
        <p:spPr>
          <a:xfrm>
            <a:off x="2286000" y="4007366"/>
            <a:ext cx="3949700" cy="1853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24068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C190D0E-F6DF-C649-B517-00BF84BB5FDD}" type="slidenum">
              <a:rPr lang="en-US" smtClean="0"/>
              <a:t>33</a:t>
            </a:fld>
            <a:endParaRPr lang="en-US"/>
          </a:p>
        </p:txBody>
      </p:sp>
      <p:pic>
        <p:nvPicPr>
          <p:cNvPr id="4" name="Picture 3" descr="DSCN11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917589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C190D0E-F6DF-C649-B517-00BF84BB5FDD}" type="slidenum">
              <a:rPr lang="en-US" smtClean="0"/>
              <a:t>34</a:t>
            </a:fld>
            <a:endParaRPr lang="en-US"/>
          </a:p>
        </p:txBody>
      </p:sp>
      <p:pic>
        <p:nvPicPr>
          <p:cNvPr id="4" name="Picture 3" descr="DSCN11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86925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Observatory Testing</a:t>
            </a:r>
          </a:p>
        </p:txBody>
      </p:sp>
      <p:sp>
        <p:nvSpPr>
          <p:cNvPr id="3" name="Content Placeholder 2"/>
          <p:cNvSpPr>
            <a:spLocks noGrp="1"/>
          </p:cNvSpPr>
          <p:nvPr>
            <p:ph idx="1"/>
          </p:nvPr>
        </p:nvSpPr>
        <p:spPr>
          <a:xfrm>
            <a:off x="457200" y="1417638"/>
            <a:ext cx="8229600" cy="5224462"/>
          </a:xfrm>
        </p:spPr>
        <p:txBody>
          <a:bodyPr>
            <a:normAutofit fontScale="62500" lnSpcReduction="20000"/>
          </a:bodyPr>
          <a:lstStyle/>
          <a:p>
            <a:r>
              <a:rPr lang="en-US" sz="2900" dirty="0"/>
              <a:t>The testing process is for all the systems, both software and hardware which includes the communications link being used</a:t>
            </a:r>
          </a:p>
          <a:p>
            <a:endParaRPr lang="en-US" sz="1800" dirty="0"/>
          </a:p>
          <a:p>
            <a:r>
              <a:rPr lang="en-US" sz="2900" dirty="0"/>
              <a:t>Various forms for the tests</a:t>
            </a:r>
          </a:p>
          <a:p>
            <a:pPr lvl="1"/>
            <a:r>
              <a:rPr lang="en-US" sz="2900" dirty="0"/>
              <a:t>Thermal Vacuum Chamber</a:t>
            </a:r>
          </a:p>
          <a:p>
            <a:pPr lvl="1"/>
            <a:r>
              <a:rPr lang="en-US" sz="2900" dirty="0"/>
              <a:t>Vibration Chamber</a:t>
            </a:r>
          </a:p>
          <a:p>
            <a:pPr lvl="1"/>
            <a:r>
              <a:rPr lang="en-US" sz="2900" dirty="0"/>
              <a:t>Acoustics Chamber</a:t>
            </a:r>
          </a:p>
          <a:p>
            <a:pPr lvl="1"/>
            <a:r>
              <a:rPr lang="en-US" sz="2900" dirty="0"/>
              <a:t>Space Environment Chamber</a:t>
            </a:r>
          </a:p>
          <a:p>
            <a:pPr lvl="1"/>
            <a:endParaRPr lang="en-US" sz="1900" dirty="0"/>
          </a:p>
          <a:p>
            <a:r>
              <a:rPr lang="en-US" sz="2900" dirty="0"/>
              <a:t>Clean Room Tent</a:t>
            </a:r>
          </a:p>
          <a:p>
            <a:pPr lvl="1"/>
            <a:r>
              <a:rPr lang="en-US" sz="2900" dirty="0"/>
              <a:t>The observatory is put together</a:t>
            </a:r>
          </a:p>
          <a:p>
            <a:pPr lvl="1"/>
            <a:endParaRPr lang="en-US" sz="1600" dirty="0"/>
          </a:p>
          <a:p>
            <a:r>
              <a:rPr lang="en-US" sz="2900" dirty="0" err="1"/>
              <a:t>ElectroMagnetic</a:t>
            </a:r>
            <a:r>
              <a:rPr lang="en-US" sz="2900" dirty="0"/>
              <a:t> Interference (EMI) testing done on both the observatory equipment and the spacecraft and also done after the observatory is “mated” to the spacecraft</a:t>
            </a:r>
          </a:p>
          <a:p>
            <a:endParaRPr lang="en-US" sz="2000" dirty="0"/>
          </a:p>
          <a:p>
            <a:endParaRPr lang="en-US" sz="2000" dirty="0"/>
          </a:p>
          <a:p>
            <a:endParaRPr lang="en-US" sz="2000" dirty="0"/>
          </a:p>
          <a:p>
            <a:endParaRPr lang="en-US" sz="2000" dirty="0"/>
          </a:p>
          <a:p>
            <a:r>
              <a:rPr lang="en-US" sz="4400" b="1" dirty="0"/>
              <a:t>“Test as you would fly and fly as you tested”</a:t>
            </a:r>
          </a:p>
          <a:p>
            <a:endParaRPr lang="en-US" sz="2000" dirty="0"/>
          </a:p>
          <a:p>
            <a:pPr lvl="1"/>
            <a:endParaRPr lang="en-US" sz="1600" dirty="0"/>
          </a:p>
        </p:txBody>
      </p:sp>
      <p:sp>
        <p:nvSpPr>
          <p:cNvPr id="5" name="Slide Number Placeholder 4"/>
          <p:cNvSpPr>
            <a:spLocks noGrp="1"/>
          </p:cNvSpPr>
          <p:nvPr>
            <p:ph type="sldNum" sz="quarter" idx="12"/>
          </p:nvPr>
        </p:nvSpPr>
        <p:spPr/>
        <p:txBody>
          <a:bodyPr/>
          <a:lstStyle/>
          <a:p>
            <a:fld id="{5C190D0E-F6DF-C649-B517-00BF84BB5FDD}" type="slidenum">
              <a:rPr lang="en-US" smtClean="0"/>
              <a:t>35</a:t>
            </a:fld>
            <a:endParaRPr lang="en-US"/>
          </a:p>
        </p:txBody>
      </p:sp>
    </p:spTree>
    <p:extLst>
      <p:ext uri="{BB962C8B-B14F-4D97-AF65-F5344CB8AC3E}">
        <p14:creationId xmlns:p14="http://schemas.microsoft.com/office/powerpoint/2010/main" val="15142308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Integration Testing</a:t>
            </a:r>
          </a:p>
        </p:txBody>
      </p:sp>
      <p:sp>
        <p:nvSpPr>
          <p:cNvPr id="3" name="Content Placeholder 2"/>
          <p:cNvSpPr>
            <a:spLocks noGrp="1"/>
          </p:cNvSpPr>
          <p:nvPr>
            <p:ph idx="1"/>
          </p:nvPr>
        </p:nvSpPr>
        <p:spPr/>
        <p:txBody>
          <a:bodyPr>
            <a:normAutofit/>
          </a:bodyPr>
          <a:lstStyle/>
          <a:p>
            <a:r>
              <a:rPr lang="en-US" sz="1800" dirty="0"/>
              <a:t>While the instrument(s) are in the thermal vacuum chamber testing is performed by the instrument team and then other tests with a communications link to both the SOC and to the MOC are very frequently performed</a:t>
            </a:r>
          </a:p>
          <a:p>
            <a:endParaRPr lang="en-US" sz="1800" dirty="0"/>
          </a:p>
          <a:p>
            <a:r>
              <a:rPr lang="en-US" sz="1800" dirty="0"/>
              <a:t>Testing with all of the instruments after they are integrated into the observatory are continually performed over and over and then retested by the SOC and the MOC</a:t>
            </a:r>
          </a:p>
          <a:p>
            <a:endParaRPr lang="en-US" sz="1800" dirty="0"/>
          </a:p>
          <a:p>
            <a:r>
              <a:rPr lang="en-US" sz="1800" dirty="0"/>
              <a:t>The testing between each of the facilities are retested many times</a:t>
            </a:r>
          </a:p>
          <a:p>
            <a:endParaRPr lang="en-US" sz="1800" dirty="0"/>
          </a:p>
          <a:p>
            <a:r>
              <a:rPr lang="en-US" sz="1800" dirty="0"/>
              <a:t>Each of the facilities tests their communications link to the “station(s)”  which will be used to support the mission, including the backup station(s) if requested by the mission</a:t>
            </a:r>
          </a:p>
        </p:txBody>
      </p:sp>
      <p:sp>
        <p:nvSpPr>
          <p:cNvPr id="5" name="Slide Number Placeholder 4"/>
          <p:cNvSpPr>
            <a:spLocks noGrp="1"/>
          </p:cNvSpPr>
          <p:nvPr>
            <p:ph type="sldNum" sz="quarter" idx="12"/>
          </p:nvPr>
        </p:nvSpPr>
        <p:spPr/>
        <p:txBody>
          <a:bodyPr/>
          <a:lstStyle/>
          <a:p>
            <a:fld id="{5C190D0E-F6DF-C649-B517-00BF84BB5FDD}" type="slidenum">
              <a:rPr lang="en-US" smtClean="0"/>
              <a:t>36</a:t>
            </a:fld>
            <a:endParaRPr lang="en-US"/>
          </a:p>
        </p:txBody>
      </p:sp>
    </p:spTree>
    <p:extLst>
      <p:ext uri="{BB962C8B-B14F-4D97-AF65-F5344CB8AC3E}">
        <p14:creationId xmlns:p14="http://schemas.microsoft.com/office/powerpoint/2010/main" val="11237668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C190D0E-F6DF-C649-B517-00BF84BB5FDD}" type="slidenum">
              <a:rPr lang="en-US" smtClean="0"/>
              <a:t>37</a:t>
            </a:fld>
            <a:endParaRPr lang="en-US"/>
          </a:p>
        </p:txBody>
      </p:sp>
      <p:pic>
        <p:nvPicPr>
          <p:cNvPr id="5" name="Picture 4" descr="DSCN113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
            <a:ext cx="9144000" cy="6858000"/>
          </a:xfrm>
          <a:prstGeom prst="rect">
            <a:avLst/>
          </a:prstGeom>
        </p:spPr>
      </p:pic>
    </p:spTree>
    <p:extLst>
      <p:ext uri="{BB962C8B-B14F-4D97-AF65-F5344CB8AC3E}">
        <p14:creationId xmlns:p14="http://schemas.microsoft.com/office/powerpoint/2010/main" val="6563734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190D0E-F6DF-C649-B517-00BF84BB5FDD}" type="slidenum">
              <a:rPr lang="en-US" smtClean="0"/>
              <a:t>38</a:t>
            </a:fld>
            <a:endParaRPr lang="en-US"/>
          </a:p>
        </p:txBody>
      </p:sp>
      <p:pic>
        <p:nvPicPr>
          <p:cNvPr id="3" name="Picture 2" descr="DSCN11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567172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190D0E-F6DF-C649-B517-00BF84BB5FDD}" type="slidenum">
              <a:rPr lang="en-US" smtClean="0"/>
              <a:t>39</a:t>
            </a:fld>
            <a:endParaRPr lang="en-US"/>
          </a:p>
        </p:txBody>
      </p:sp>
      <p:pic>
        <p:nvPicPr>
          <p:cNvPr id="3" name="Picture 2" descr="DSCN11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367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Introduction (Continued)</a:t>
            </a:r>
          </a:p>
        </p:txBody>
      </p:sp>
      <p:sp>
        <p:nvSpPr>
          <p:cNvPr id="3" name="Content Placeholder 2"/>
          <p:cNvSpPr>
            <a:spLocks noGrp="1"/>
          </p:cNvSpPr>
          <p:nvPr>
            <p:ph idx="1"/>
          </p:nvPr>
        </p:nvSpPr>
        <p:spPr>
          <a:xfrm>
            <a:off x="457200" y="1272802"/>
            <a:ext cx="8229600" cy="4864100"/>
          </a:xfrm>
        </p:spPr>
        <p:txBody>
          <a:bodyPr>
            <a:normAutofit fontScale="92500" lnSpcReduction="10000"/>
          </a:bodyPr>
          <a:lstStyle/>
          <a:p>
            <a:r>
              <a:rPr lang="en-US" sz="1900" dirty="0"/>
              <a:t>Earth Orbits</a:t>
            </a:r>
          </a:p>
          <a:p>
            <a:pPr lvl="1"/>
            <a:r>
              <a:rPr lang="en-US" sz="1700" dirty="0"/>
              <a:t>Low Earth Orbit (LEO)  100 to 1200 miles</a:t>
            </a:r>
          </a:p>
          <a:p>
            <a:pPr lvl="1"/>
            <a:r>
              <a:rPr lang="en-US" sz="1700" dirty="0"/>
              <a:t>Medium Earth Orbit (MEO)  1250 to 22,000 miles</a:t>
            </a:r>
          </a:p>
          <a:p>
            <a:pPr lvl="1"/>
            <a:r>
              <a:rPr lang="en-US" sz="1700" dirty="0"/>
              <a:t>High Earth Orbit (HEO)  22,200 to 26,000 miles</a:t>
            </a:r>
          </a:p>
          <a:p>
            <a:pPr lvl="1"/>
            <a:r>
              <a:rPr lang="en-US" sz="1700" dirty="0"/>
              <a:t>Geosynchronous (GSO)  26,200 miles</a:t>
            </a:r>
          </a:p>
          <a:p>
            <a:pPr lvl="1"/>
            <a:r>
              <a:rPr lang="en-US" sz="1700" dirty="0"/>
              <a:t>Geostationary (GEO)  26,200 miles</a:t>
            </a:r>
          </a:p>
          <a:p>
            <a:endParaRPr lang="en-US" sz="2000" dirty="0"/>
          </a:p>
          <a:p>
            <a:r>
              <a:rPr lang="en-US" sz="1900" dirty="0"/>
              <a:t>Lagrange Orbits  932,00 miles from earth</a:t>
            </a:r>
          </a:p>
          <a:p>
            <a:pPr lvl="1"/>
            <a:r>
              <a:rPr lang="en-US" sz="1700" dirty="0"/>
              <a:t>L1</a:t>
            </a:r>
          </a:p>
          <a:p>
            <a:pPr lvl="1"/>
            <a:r>
              <a:rPr lang="en-US" sz="1700" dirty="0"/>
              <a:t>L2</a:t>
            </a:r>
          </a:p>
          <a:p>
            <a:pPr lvl="1"/>
            <a:r>
              <a:rPr lang="en-US" sz="1700" dirty="0"/>
              <a:t>Station Keeping about every 22 days</a:t>
            </a:r>
          </a:p>
          <a:p>
            <a:pPr lvl="1"/>
            <a:endParaRPr lang="en-US" sz="1600" dirty="0"/>
          </a:p>
          <a:p>
            <a:r>
              <a:rPr lang="en-US" sz="1900" dirty="0"/>
              <a:t>Moon Missions</a:t>
            </a:r>
          </a:p>
          <a:p>
            <a:pPr lvl="1"/>
            <a:r>
              <a:rPr lang="en-US" sz="1700" dirty="0"/>
              <a:t>LRO, Lunar Prospector</a:t>
            </a:r>
          </a:p>
          <a:p>
            <a:endParaRPr lang="en-US" sz="1800" dirty="0"/>
          </a:p>
          <a:p>
            <a:r>
              <a:rPr lang="en-US" sz="1900" dirty="0"/>
              <a:t>Deep Space Missions</a:t>
            </a:r>
          </a:p>
          <a:p>
            <a:pPr lvl="1"/>
            <a:r>
              <a:rPr lang="en-US" sz="1700" dirty="0"/>
              <a:t>Cassini, Galileo, JUNO,  numerous Mars missions</a:t>
            </a:r>
          </a:p>
          <a:p>
            <a:endParaRPr lang="en-US" sz="1800" dirty="0"/>
          </a:p>
          <a:p>
            <a:endParaRPr lang="en-US" sz="1800" dirty="0"/>
          </a:p>
          <a:p>
            <a:pPr lvl="1"/>
            <a:endParaRPr lang="en-US" sz="1600" dirty="0"/>
          </a:p>
          <a:p>
            <a:pPr lvl="1"/>
            <a:endParaRPr lang="en-US" sz="1600" dirty="0"/>
          </a:p>
          <a:p>
            <a:endParaRPr lang="en-US" sz="1800" dirty="0"/>
          </a:p>
        </p:txBody>
      </p:sp>
      <p:sp>
        <p:nvSpPr>
          <p:cNvPr id="5" name="Slide Number Placeholder 4"/>
          <p:cNvSpPr>
            <a:spLocks noGrp="1"/>
          </p:cNvSpPr>
          <p:nvPr>
            <p:ph type="sldNum" sz="quarter" idx="12"/>
          </p:nvPr>
        </p:nvSpPr>
        <p:spPr/>
        <p:txBody>
          <a:bodyPr/>
          <a:lstStyle/>
          <a:p>
            <a:fld id="{5C190D0E-F6DF-C649-B517-00BF84BB5FDD}" type="slidenum">
              <a:rPr lang="en-US" smtClean="0"/>
              <a:t>4</a:t>
            </a:fld>
            <a:endParaRPr lang="en-US"/>
          </a:p>
        </p:txBody>
      </p:sp>
      <p:sp>
        <p:nvSpPr>
          <p:cNvPr id="4" name="TextBox 3"/>
          <p:cNvSpPr txBox="1"/>
          <p:nvPr/>
        </p:nvSpPr>
        <p:spPr>
          <a:xfrm>
            <a:off x="355600" y="6464300"/>
            <a:ext cx="266700" cy="307777"/>
          </a:xfrm>
          <a:prstGeom prst="rect">
            <a:avLst/>
          </a:prstGeom>
          <a:noFill/>
        </p:spPr>
        <p:txBody>
          <a:bodyPr wrap="square" rtlCol="0">
            <a:spAutoFit/>
          </a:bodyPr>
          <a:lstStyle/>
          <a:p>
            <a:r>
              <a:rPr lang="en-US" sz="1400" dirty="0"/>
              <a:t>6</a:t>
            </a:r>
          </a:p>
        </p:txBody>
      </p:sp>
    </p:spTree>
    <p:extLst>
      <p:ext uri="{BB962C8B-B14F-4D97-AF65-F5344CB8AC3E}">
        <p14:creationId xmlns:p14="http://schemas.microsoft.com/office/powerpoint/2010/main" val="24476814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190D0E-F6DF-C649-B517-00BF84BB5FDD}" type="slidenum">
              <a:rPr lang="en-US" smtClean="0"/>
              <a:t>40</a:t>
            </a:fld>
            <a:endParaRPr lang="en-US"/>
          </a:p>
        </p:txBody>
      </p:sp>
      <p:pic>
        <p:nvPicPr>
          <p:cNvPr id="3" name="Picture 2" descr="DSCN11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551345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190D0E-F6DF-C649-B517-00BF84BB5FDD}" type="slidenum">
              <a:rPr lang="en-US" smtClean="0"/>
              <a:t>41</a:t>
            </a:fld>
            <a:endParaRPr lang="en-US"/>
          </a:p>
        </p:txBody>
      </p:sp>
      <p:pic>
        <p:nvPicPr>
          <p:cNvPr id="3" name="Picture 2" descr="DSCN11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884295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C190D0E-F6DF-C649-B517-00BF84BB5FDD}" type="slidenum">
              <a:rPr lang="en-US" smtClean="0"/>
              <a:t>42</a:t>
            </a:fld>
            <a:endParaRPr lang="en-US"/>
          </a:p>
        </p:txBody>
      </p:sp>
      <p:pic>
        <p:nvPicPr>
          <p:cNvPr id="5" name="Picture 4" descr="DSCN11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79445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7AC895-F473-4BD5-AA30-A546270CD0B7}"/>
              </a:ext>
            </a:extLst>
          </p:cNvPr>
          <p:cNvSpPr>
            <a:spLocks noGrp="1"/>
          </p:cNvSpPr>
          <p:nvPr>
            <p:ph type="sldNum" sz="quarter" idx="12"/>
          </p:nvPr>
        </p:nvSpPr>
        <p:spPr/>
        <p:txBody>
          <a:bodyPr/>
          <a:lstStyle/>
          <a:p>
            <a:fld id="{5C190D0E-F6DF-C649-B517-00BF84BB5FDD}" type="slidenum">
              <a:rPr lang="en-US" smtClean="0"/>
              <a:t>43</a:t>
            </a:fld>
            <a:endParaRPr lang="en-US"/>
          </a:p>
        </p:txBody>
      </p:sp>
      <p:pic>
        <p:nvPicPr>
          <p:cNvPr id="4" name="Picture 3">
            <a:extLst>
              <a:ext uri="{FF2B5EF4-FFF2-40B4-BE49-F238E27FC236}">
                <a16:creationId xmlns:a16="http://schemas.microsoft.com/office/drawing/2014/main" id="{49D95F67-9DD9-475C-9627-8C80C70E6636}"/>
              </a:ext>
            </a:extLst>
          </p:cNvPr>
          <p:cNvPicPr>
            <a:picLocks noChangeAspect="1"/>
          </p:cNvPicPr>
          <p:nvPr/>
        </p:nvPicPr>
        <p:blipFill>
          <a:blip r:embed="rId3"/>
          <a:stretch>
            <a:fillRect/>
          </a:stretch>
        </p:blipFill>
        <p:spPr>
          <a:xfrm>
            <a:off x="2000250" y="0"/>
            <a:ext cx="5143500" cy="6858000"/>
          </a:xfrm>
          <a:prstGeom prst="rect">
            <a:avLst/>
          </a:prstGeom>
        </p:spPr>
      </p:pic>
    </p:spTree>
    <p:extLst>
      <p:ext uri="{BB962C8B-B14F-4D97-AF65-F5344CB8AC3E}">
        <p14:creationId xmlns:p14="http://schemas.microsoft.com/office/powerpoint/2010/main" val="42767869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190D0E-F6DF-C649-B517-00BF84BB5FDD}" type="slidenum">
              <a:rPr lang="en-US" smtClean="0"/>
              <a:t>44</a:t>
            </a:fld>
            <a:endParaRPr lang="en-US"/>
          </a:p>
        </p:txBody>
      </p:sp>
      <p:pic>
        <p:nvPicPr>
          <p:cNvPr id="3" name="Picture 2" descr="DSCN116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063408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7BAE02-DF58-4160-8EB7-25C7BACF7FF4}"/>
              </a:ext>
            </a:extLst>
          </p:cNvPr>
          <p:cNvSpPr>
            <a:spLocks noGrp="1"/>
          </p:cNvSpPr>
          <p:nvPr>
            <p:ph type="sldNum" sz="quarter" idx="12"/>
          </p:nvPr>
        </p:nvSpPr>
        <p:spPr/>
        <p:txBody>
          <a:bodyPr/>
          <a:lstStyle/>
          <a:p>
            <a:fld id="{5C190D0E-F6DF-C649-B517-00BF84BB5FDD}" type="slidenum">
              <a:rPr lang="en-US" smtClean="0"/>
              <a:t>45</a:t>
            </a:fld>
            <a:endParaRPr lang="en-US"/>
          </a:p>
        </p:txBody>
      </p:sp>
      <p:pic>
        <p:nvPicPr>
          <p:cNvPr id="4" name="Picture 3">
            <a:extLst>
              <a:ext uri="{FF2B5EF4-FFF2-40B4-BE49-F238E27FC236}">
                <a16:creationId xmlns:a16="http://schemas.microsoft.com/office/drawing/2014/main" id="{0E642FFE-9919-4C5F-889D-780699212ADC}"/>
              </a:ext>
            </a:extLst>
          </p:cNvPr>
          <p:cNvPicPr>
            <a:picLocks noChangeAspect="1"/>
          </p:cNvPicPr>
          <p:nvPr/>
        </p:nvPicPr>
        <p:blipFill>
          <a:blip r:embed="rId3"/>
          <a:stretch>
            <a:fillRect/>
          </a:stretch>
        </p:blipFill>
        <p:spPr>
          <a:xfrm>
            <a:off x="-164123" y="0"/>
            <a:ext cx="9144000" cy="6858000"/>
          </a:xfrm>
          <a:prstGeom prst="rect">
            <a:avLst/>
          </a:prstGeom>
        </p:spPr>
      </p:pic>
    </p:spTree>
    <p:extLst>
      <p:ext uri="{BB962C8B-B14F-4D97-AF65-F5344CB8AC3E}">
        <p14:creationId xmlns:p14="http://schemas.microsoft.com/office/powerpoint/2010/main" val="195344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1B2418-712B-40A6-8F7E-8EF887895902}"/>
              </a:ext>
            </a:extLst>
          </p:cNvPr>
          <p:cNvSpPr>
            <a:spLocks noGrp="1"/>
          </p:cNvSpPr>
          <p:nvPr>
            <p:ph type="sldNum" sz="quarter" idx="12"/>
          </p:nvPr>
        </p:nvSpPr>
        <p:spPr/>
        <p:txBody>
          <a:bodyPr/>
          <a:lstStyle/>
          <a:p>
            <a:fld id="{5C190D0E-F6DF-C649-B517-00BF84BB5FDD}" type="slidenum">
              <a:rPr lang="en-US" smtClean="0"/>
              <a:t>46</a:t>
            </a:fld>
            <a:endParaRPr lang="en-US"/>
          </a:p>
        </p:txBody>
      </p:sp>
      <p:pic>
        <p:nvPicPr>
          <p:cNvPr id="4" name="Picture 3">
            <a:extLst>
              <a:ext uri="{FF2B5EF4-FFF2-40B4-BE49-F238E27FC236}">
                <a16:creationId xmlns:a16="http://schemas.microsoft.com/office/drawing/2014/main" id="{2E4700D1-3FEA-4FAA-8C24-E56128860C20}"/>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7041264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190D0E-F6DF-C649-B517-00BF84BB5FDD}" type="slidenum">
              <a:rPr lang="en-US" smtClean="0"/>
              <a:t>47</a:t>
            </a:fld>
            <a:endParaRPr lang="en-US"/>
          </a:p>
        </p:txBody>
      </p:sp>
      <p:pic>
        <p:nvPicPr>
          <p:cNvPr id="3" name="Picture 2" descr="DSCN116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364923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C066F1-0675-4015-A1C7-D587A81F65E3}"/>
              </a:ext>
            </a:extLst>
          </p:cNvPr>
          <p:cNvSpPr>
            <a:spLocks noGrp="1"/>
          </p:cNvSpPr>
          <p:nvPr>
            <p:ph type="sldNum" sz="quarter" idx="12"/>
          </p:nvPr>
        </p:nvSpPr>
        <p:spPr/>
        <p:txBody>
          <a:bodyPr/>
          <a:lstStyle/>
          <a:p>
            <a:fld id="{5C190D0E-F6DF-C649-B517-00BF84BB5FDD}" type="slidenum">
              <a:rPr lang="en-US" smtClean="0"/>
              <a:t>48</a:t>
            </a:fld>
            <a:endParaRPr lang="en-US"/>
          </a:p>
        </p:txBody>
      </p:sp>
      <p:pic>
        <p:nvPicPr>
          <p:cNvPr id="4" name="Picture 3">
            <a:extLst>
              <a:ext uri="{FF2B5EF4-FFF2-40B4-BE49-F238E27FC236}">
                <a16:creationId xmlns:a16="http://schemas.microsoft.com/office/drawing/2014/main" id="{205EC030-0CDF-4D0C-B694-BC96574DCF9D}"/>
              </a:ext>
            </a:extLst>
          </p:cNvPr>
          <p:cNvPicPr>
            <a:picLocks noChangeAspect="1"/>
          </p:cNvPicPr>
          <p:nvPr/>
        </p:nvPicPr>
        <p:blipFill>
          <a:blip r:embed="rId3"/>
          <a:stretch>
            <a:fillRect/>
          </a:stretch>
        </p:blipFill>
        <p:spPr>
          <a:xfrm>
            <a:off x="0" y="-136525"/>
            <a:ext cx="9144000" cy="6858000"/>
          </a:xfrm>
          <a:prstGeom prst="rect">
            <a:avLst/>
          </a:prstGeom>
        </p:spPr>
      </p:pic>
    </p:spTree>
    <p:extLst>
      <p:ext uri="{BB962C8B-B14F-4D97-AF65-F5344CB8AC3E}">
        <p14:creationId xmlns:p14="http://schemas.microsoft.com/office/powerpoint/2010/main" val="37864277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5167CF-6387-4FCD-83E7-88E530DDFDE2}"/>
              </a:ext>
            </a:extLst>
          </p:cNvPr>
          <p:cNvSpPr>
            <a:spLocks noGrp="1"/>
          </p:cNvSpPr>
          <p:nvPr>
            <p:ph type="sldNum" sz="quarter" idx="12"/>
          </p:nvPr>
        </p:nvSpPr>
        <p:spPr/>
        <p:txBody>
          <a:bodyPr/>
          <a:lstStyle/>
          <a:p>
            <a:fld id="{5C190D0E-F6DF-C649-B517-00BF84BB5FDD}" type="slidenum">
              <a:rPr lang="en-US" smtClean="0"/>
              <a:t>49</a:t>
            </a:fld>
            <a:endParaRPr lang="en-US"/>
          </a:p>
        </p:txBody>
      </p:sp>
      <p:pic>
        <p:nvPicPr>
          <p:cNvPr id="4" name="Picture 3">
            <a:extLst>
              <a:ext uri="{FF2B5EF4-FFF2-40B4-BE49-F238E27FC236}">
                <a16:creationId xmlns:a16="http://schemas.microsoft.com/office/drawing/2014/main" id="{8C68E32F-C987-4421-9EC8-08B899BC8C3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32104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rbits_around_earth_scale_diagram.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800" y="0"/>
            <a:ext cx="6858000" cy="6858000"/>
          </a:xfrm>
          <a:prstGeom prst="rect">
            <a:avLst/>
          </a:prstGeom>
        </p:spPr>
      </p:pic>
      <p:sp>
        <p:nvSpPr>
          <p:cNvPr id="5" name="TextBox 4"/>
          <p:cNvSpPr txBox="1"/>
          <p:nvPr/>
        </p:nvSpPr>
        <p:spPr>
          <a:xfrm>
            <a:off x="292100" y="6413500"/>
            <a:ext cx="647700" cy="369332"/>
          </a:xfrm>
          <a:prstGeom prst="rect">
            <a:avLst/>
          </a:prstGeom>
          <a:noFill/>
        </p:spPr>
        <p:txBody>
          <a:bodyPr wrap="square" rtlCol="0">
            <a:spAutoFit/>
          </a:bodyPr>
          <a:lstStyle/>
          <a:p>
            <a:r>
              <a:rPr lang="en-US" dirty="0"/>
              <a:t>6</a:t>
            </a:r>
          </a:p>
        </p:txBody>
      </p:sp>
      <p:sp>
        <p:nvSpPr>
          <p:cNvPr id="3" name="Slide Number Placeholder 2"/>
          <p:cNvSpPr>
            <a:spLocks noGrp="1"/>
          </p:cNvSpPr>
          <p:nvPr>
            <p:ph type="sldNum" sz="quarter" idx="12"/>
          </p:nvPr>
        </p:nvSpPr>
        <p:spPr/>
        <p:txBody>
          <a:bodyPr/>
          <a:lstStyle/>
          <a:p>
            <a:fld id="{5C190D0E-F6DF-C649-B517-00BF84BB5FDD}" type="slidenum">
              <a:rPr lang="en-US" smtClean="0"/>
              <a:t>5</a:t>
            </a:fld>
            <a:endParaRPr lang="en-US"/>
          </a:p>
        </p:txBody>
      </p:sp>
    </p:spTree>
    <p:extLst>
      <p:ext uri="{BB962C8B-B14F-4D97-AF65-F5344CB8AC3E}">
        <p14:creationId xmlns:p14="http://schemas.microsoft.com/office/powerpoint/2010/main" val="12160947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190D0E-F6DF-C649-B517-00BF84BB5FDD}" type="slidenum">
              <a:rPr lang="en-US" smtClean="0"/>
              <a:t>50</a:t>
            </a:fld>
            <a:endParaRPr lang="en-US"/>
          </a:p>
        </p:txBody>
      </p:sp>
      <p:pic>
        <p:nvPicPr>
          <p:cNvPr id="4" name="Picture 3" descr="DSCN11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399215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190D0E-F6DF-C649-B517-00BF84BB5FDD}" type="slidenum">
              <a:rPr lang="en-US" smtClean="0"/>
              <a:t>51</a:t>
            </a:fld>
            <a:endParaRPr lang="en-US"/>
          </a:p>
        </p:txBody>
      </p:sp>
      <p:pic>
        <p:nvPicPr>
          <p:cNvPr id="3" name="Picture 2" descr="DSCN11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881553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190D0E-F6DF-C649-B517-00BF84BB5FDD}" type="slidenum">
              <a:rPr lang="en-US" smtClean="0"/>
              <a:t>52</a:t>
            </a:fld>
            <a:endParaRPr lang="en-US"/>
          </a:p>
        </p:txBody>
      </p:sp>
      <p:pic>
        <p:nvPicPr>
          <p:cNvPr id="3" name="Picture 2" descr="DSCN11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803920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190D0E-F6DF-C649-B517-00BF84BB5FDD}" type="slidenum">
              <a:rPr lang="en-US" smtClean="0"/>
              <a:t>53</a:t>
            </a:fld>
            <a:endParaRPr lang="en-US"/>
          </a:p>
        </p:txBody>
      </p:sp>
      <p:pic>
        <p:nvPicPr>
          <p:cNvPr id="3" name="Picture 2" descr="DSCN11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212741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0CDD3E-1846-49C6-A289-26F345D0A5C1}"/>
              </a:ext>
            </a:extLst>
          </p:cNvPr>
          <p:cNvSpPr>
            <a:spLocks noGrp="1"/>
          </p:cNvSpPr>
          <p:nvPr>
            <p:ph type="sldNum" sz="quarter" idx="12"/>
          </p:nvPr>
        </p:nvSpPr>
        <p:spPr/>
        <p:txBody>
          <a:bodyPr/>
          <a:lstStyle/>
          <a:p>
            <a:fld id="{5C190D0E-F6DF-C649-B517-00BF84BB5FDD}" type="slidenum">
              <a:rPr lang="en-US" smtClean="0"/>
              <a:t>54</a:t>
            </a:fld>
            <a:endParaRPr lang="en-US"/>
          </a:p>
        </p:txBody>
      </p:sp>
      <p:pic>
        <p:nvPicPr>
          <p:cNvPr id="4" name="Picture 3">
            <a:extLst>
              <a:ext uri="{FF2B5EF4-FFF2-40B4-BE49-F238E27FC236}">
                <a16:creationId xmlns:a16="http://schemas.microsoft.com/office/drawing/2014/main" id="{22658300-BC52-4721-BA16-14CA51734FE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797211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9616" name="Line 240"/>
          <p:cNvSpPr>
            <a:spLocks noChangeShapeType="1"/>
          </p:cNvSpPr>
          <p:nvPr/>
        </p:nvSpPr>
        <p:spPr bwMode="auto">
          <a:xfrm rot="5400000">
            <a:off x="8382000" y="4953000"/>
            <a:ext cx="30480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611" name="Line 235"/>
          <p:cNvSpPr>
            <a:spLocks noChangeShapeType="1"/>
          </p:cNvSpPr>
          <p:nvPr/>
        </p:nvSpPr>
        <p:spPr bwMode="auto">
          <a:xfrm rot="5400000">
            <a:off x="7772400" y="5410200"/>
            <a:ext cx="30480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614" name="Line 238"/>
          <p:cNvSpPr>
            <a:spLocks noChangeShapeType="1"/>
          </p:cNvSpPr>
          <p:nvPr/>
        </p:nvSpPr>
        <p:spPr bwMode="auto">
          <a:xfrm rot="5400000">
            <a:off x="7772400" y="4953000"/>
            <a:ext cx="30480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613" name="Line 237"/>
          <p:cNvSpPr>
            <a:spLocks noChangeShapeType="1"/>
          </p:cNvSpPr>
          <p:nvPr/>
        </p:nvSpPr>
        <p:spPr bwMode="auto">
          <a:xfrm>
            <a:off x="7605713" y="4662488"/>
            <a:ext cx="179387"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539" name="Line 163"/>
          <p:cNvSpPr>
            <a:spLocks noChangeShapeType="1"/>
          </p:cNvSpPr>
          <p:nvPr/>
        </p:nvSpPr>
        <p:spPr bwMode="auto">
          <a:xfrm rot="5400000">
            <a:off x="7651750" y="3702050"/>
            <a:ext cx="24130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537" name="Line 161"/>
          <p:cNvSpPr>
            <a:spLocks noChangeShapeType="1"/>
          </p:cNvSpPr>
          <p:nvPr/>
        </p:nvSpPr>
        <p:spPr bwMode="auto">
          <a:xfrm rot="5400000">
            <a:off x="7429500" y="3695700"/>
            <a:ext cx="22860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381" name="Line 5"/>
          <p:cNvSpPr>
            <a:spLocks noChangeShapeType="1"/>
          </p:cNvSpPr>
          <p:nvPr/>
        </p:nvSpPr>
        <p:spPr bwMode="auto">
          <a:xfrm flipH="1">
            <a:off x="2579688" y="1392238"/>
            <a:ext cx="98425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382" name="Rectangle 6"/>
          <p:cNvSpPr>
            <a:spLocks noChangeArrowheads="1"/>
          </p:cNvSpPr>
          <p:nvPr/>
        </p:nvSpPr>
        <p:spPr bwMode="auto">
          <a:xfrm>
            <a:off x="5581650" y="942975"/>
            <a:ext cx="549275" cy="180975"/>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383" name="Line 7"/>
          <p:cNvSpPr>
            <a:spLocks noChangeShapeType="1"/>
          </p:cNvSpPr>
          <p:nvPr/>
        </p:nvSpPr>
        <p:spPr bwMode="auto">
          <a:xfrm>
            <a:off x="6062663" y="1606550"/>
            <a:ext cx="1557337" cy="0"/>
          </a:xfrm>
          <a:prstGeom prst="line">
            <a:avLst/>
          </a:prstGeom>
          <a:noFill/>
          <a:ln w="38100">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384" name="Line 8"/>
          <p:cNvSpPr>
            <a:spLocks noChangeShapeType="1"/>
          </p:cNvSpPr>
          <p:nvPr/>
        </p:nvSpPr>
        <p:spPr bwMode="auto">
          <a:xfrm>
            <a:off x="1450975" y="1365250"/>
            <a:ext cx="0" cy="2713038"/>
          </a:xfrm>
          <a:prstGeom prst="line">
            <a:avLst/>
          </a:prstGeom>
          <a:noFill/>
          <a:ln w="38100">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385" name="Rectangle 9"/>
          <p:cNvSpPr>
            <a:spLocks noChangeArrowheads="1"/>
          </p:cNvSpPr>
          <p:nvPr/>
        </p:nvSpPr>
        <p:spPr bwMode="auto">
          <a:xfrm>
            <a:off x="152400" y="4981575"/>
            <a:ext cx="1006475" cy="422275"/>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nchor="ctr"/>
          <a:lstStyle/>
          <a:p>
            <a:pPr algn="ctr" eaLnBrk="0" hangingPunct="0"/>
            <a:r>
              <a:rPr lang="en-US" sz="900">
                <a:latin typeface="Times New Roman" charset="0"/>
              </a:rPr>
              <a:t> USN NMC</a:t>
            </a:r>
            <a:endParaRPr lang="en-US" sz="900" b="0">
              <a:latin typeface="Times New Roman" charset="0"/>
            </a:endParaRPr>
          </a:p>
        </p:txBody>
      </p:sp>
      <p:sp>
        <p:nvSpPr>
          <p:cNvPr id="229386" name="Rectangle 10"/>
          <p:cNvSpPr>
            <a:spLocks noChangeArrowheads="1"/>
          </p:cNvSpPr>
          <p:nvPr/>
        </p:nvSpPr>
        <p:spPr bwMode="auto">
          <a:xfrm>
            <a:off x="212725" y="3957638"/>
            <a:ext cx="895350" cy="420687"/>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387" name="Rectangle 11"/>
          <p:cNvSpPr>
            <a:spLocks noChangeArrowheads="1"/>
          </p:cNvSpPr>
          <p:nvPr/>
        </p:nvSpPr>
        <p:spPr bwMode="auto">
          <a:xfrm>
            <a:off x="212725" y="2932113"/>
            <a:ext cx="827088" cy="422275"/>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388" name="Line 12"/>
          <p:cNvSpPr>
            <a:spLocks noChangeShapeType="1"/>
          </p:cNvSpPr>
          <p:nvPr/>
        </p:nvSpPr>
        <p:spPr bwMode="auto">
          <a:xfrm>
            <a:off x="5992813" y="2871788"/>
            <a:ext cx="482600"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389" name="Rectangle 13"/>
          <p:cNvSpPr>
            <a:spLocks noChangeArrowheads="1"/>
          </p:cNvSpPr>
          <p:nvPr/>
        </p:nvSpPr>
        <p:spPr bwMode="auto">
          <a:xfrm>
            <a:off x="2959100" y="1485900"/>
            <a:ext cx="3103563" cy="180975"/>
          </a:xfrm>
          <a:prstGeom prst="rect">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391" name="Rectangle 15"/>
          <p:cNvSpPr>
            <a:spLocks noChangeArrowheads="1"/>
          </p:cNvSpPr>
          <p:nvPr/>
        </p:nvSpPr>
        <p:spPr bwMode="auto">
          <a:xfrm rot="5400000">
            <a:off x="3839369" y="-3126581"/>
            <a:ext cx="1538288" cy="8807450"/>
          </a:xfrm>
          <a:prstGeom prst="rect">
            <a:avLst/>
          </a:prstGeom>
          <a:noFill/>
          <a:ln w="12700">
            <a:solidFill>
              <a:schemeClr val="tx1"/>
            </a:solidFill>
            <a:prstDash val="dash"/>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392" name="Rectangle 16"/>
          <p:cNvSpPr>
            <a:spLocks noChangeArrowheads="1"/>
          </p:cNvSpPr>
          <p:nvPr/>
        </p:nvSpPr>
        <p:spPr bwMode="auto">
          <a:xfrm>
            <a:off x="93663" y="5945188"/>
            <a:ext cx="874792" cy="512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8219" tIns="48248" rIns="98219" bIns="48248">
            <a:spAutoFit/>
          </a:bodyPr>
          <a:lstStyle/>
          <a:p>
            <a:pPr defTabSz="992188" eaLnBrk="0" hangingPunct="0"/>
            <a:r>
              <a:rPr lang="en-US" sz="900" b="0">
                <a:latin typeface="Times New Roman" charset="0"/>
              </a:rPr>
              <a:t>April 14, 2005</a:t>
            </a:r>
          </a:p>
          <a:p>
            <a:pPr defTabSz="992188" eaLnBrk="0" hangingPunct="0"/>
            <a:r>
              <a:rPr lang="en-US" sz="900" b="0">
                <a:latin typeface="Times New Roman" charset="0"/>
              </a:rPr>
              <a:t>Howard Dew</a:t>
            </a:r>
          </a:p>
          <a:p>
            <a:pPr defTabSz="992188" eaLnBrk="0" hangingPunct="0"/>
            <a:r>
              <a:rPr lang="en-US" sz="900" b="0">
                <a:latin typeface="Times New Roman" charset="0"/>
              </a:rPr>
              <a:t>Code 581</a:t>
            </a:r>
          </a:p>
        </p:txBody>
      </p:sp>
      <p:sp>
        <p:nvSpPr>
          <p:cNvPr id="229393" name="Rectangle 17"/>
          <p:cNvSpPr>
            <a:spLocks noChangeArrowheads="1"/>
          </p:cNvSpPr>
          <p:nvPr/>
        </p:nvSpPr>
        <p:spPr bwMode="auto">
          <a:xfrm>
            <a:off x="8193236" y="533400"/>
            <a:ext cx="487066" cy="23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8219" tIns="48248" rIns="98219" bIns="48248">
            <a:spAutoFit/>
          </a:bodyPr>
          <a:lstStyle/>
          <a:p>
            <a:pPr algn="ctr" defTabSz="992188" eaLnBrk="0" hangingPunct="0"/>
            <a:r>
              <a:rPr lang="en-US" sz="900" b="0">
                <a:latin typeface="Times New Roman" charset="0"/>
              </a:rPr>
              <a:t>GSFC</a:t>
            </a:r>
          </a:p>
        </p:txBody>
      </p:sp>
      <p:sp>
        <p:nvSpPr>
          <p:cNvPr id="229394" name="Rectangle 18"/>
          <p:cNvSpPr>
            <a:spLocks noChangeArrowheads="1"/>
          </p:cNvSpPr>
          <p:nvPr/>
        </p:nvSpPr>
        <p:spPr bwMode="auto">
          <a:xfrm>
            <a:off x="212725" y="1546225"/>
            <a:ext cx="619125" cy="541338"/>
          </a:xfrm>
          <a:prstGeom prst="rect">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395" name="Rectangle 19"/>
          <p:cNvSpPr>
            <a:spLocks noChangeArrowheads="1"/>
          </p:cNvSpPr>
          <p:nvPr/>
        </p:nvSpPr>
        <p:spPr bwMode="auto">
          <a:xfrm>
            <a:off x="142875" y="1504950"/>
            <a:ext cx="800100" cy="23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8219" tIns="48248" rIns="98219" bIns="48248">
            <a:spAutoFit/>
          </a:bodyPr>
          <a:lstStyle/>
          <a:p>
            <a:pPr algn="ctr" defTabSz="992188" eaLnBrk="0" hangingPunct="0"/>
            <a:r>
              <a:rPr lang="en-US" sz="900">
                <a:latin typeface="Times New Roman" charset="0"/>
              </a:rPr>
              <a:t>GSSC</a:t>
            </a:r>
          </a:p>
        </p:txBody>
      </p:sp>
      <p:sp>
        <p:nvSpPr>
          <p:cNvPr id="229396" name="Rectangle 20"/>
          <p:cNvSpPr>
            <a:spLocks noChangeArrowheads="1"/>
          </p:cNvSpPr>
          <p:nvPr/>
        </p:nvSpPr>
        <p:spPr bwMode="auto">
          <a:xfrm>
            <a:off x="2965450" y="5584825"/>
            <a:ext cx="1927225" cy="1023938"/>
          </a:xfrm>
          <a:prstGeom prst="rect">
            <a:avLst/>
          </a:prstGeom>
          <a:noFill/>
          <a:ln w="12700">
            <a:solidFill>
              <a:schemeClr val="tx1"/>
            </a:solidFill>
            <a:prstDash val="dash"/>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397" name="Rectangle 21"/>
          <p:cNvSpPr>
            <a:spLocks noChangeArrowheads="1"/>
          </p:cNvSpPr>
          <p:nvPr/>
        </p:nvSpPr>
        <p:spPr bwMode="auto">
          <a:xfrm>
            <a:off x="3776269" y="6324600"/>
            <a:ext cx="448462" cy="23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8219" tIns="48248" rIns="98219" bIns="48248">
            <a:spAutoFit/>
          </a:bodyPr>
          <a:lstStyle/>
          <a:p>
            <a:pPr algn="ctr" defTabSz="992188" eaLnBrk="0" hangingPunct="0"/>
            <a:r>
              <a:rPr lang="en-US" sz="900">
                <a:latin typeface="Times New Roman" charset="0"/>
              </a:rPr>
              <a:t>WSC</a:t>
            </a:r>
          </a:p>
        </p:txBody>
      </p:sp>
      <p:sp>
        <p:nvSpPr>
          <p:cNvPr id="229398" name="Rectangle 22"/>
          <p:cNvSpPr>
            <a:spLocks noChangeArrowheads="1"/>
          </p:cNvSpPr>
          <p:nvPr/>
        </p:nvSpPr>
        <p:spPr bwMode="auto">
          <a:xfrm>
            <a:off x="3516313" y="1425575"/>
            <a:ext cx="1857375" cy="23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8219" tIns="48248" rIns="98219" bIns="48248">
            <a:spAutoFit/>
          </a:bodyPr>
          <a:lstStyle/>
          <a:p>
            <a:pPr algn="ctr" defTabSz="992188" eaLnBrk="0" hangingPunct="0"/>
            <a:r>
              <a:rPr lang="en-US" sz="900">
                <a:latin typeface="Times New Roman" charset="0"/>
              </a:rPr>
              <a:t>Restricted IONet</a:t>
            </a:r>
          </a:p>
        </p:txBody>
      </p:sp>
      <p:sp>
        <p:nvSpPr>
          <p:cNvPr id="229399" name="Rectangle 23"/>
          <p:cNvSpPr>
            <a:spLocks noChangeArrowheads="1"/>
          </p:cNvSpPr>
          <p:nvPr/>
        </p:nvSpPr>
        <p:spPr bwMode="auto">
          <a:xfrm>
            <a:off x="7651750" y="1003300"/>
            <a:ext cx="882650" cy="1084263"/>
          </a:xfrm>
          <a:prstGeom prst="rect">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400" name="Rectangle 24"/>
          <p:cNvSpPr>
            <a:spLocks noChangeArrowheads="1"/>
          </p:cNvSpPr>
          <p:nvPr/>
        </p:nvSpPr>
        <p:spPr bwMode="auto">
          <a:xfrm>
            <a:off x="7871150" y="942975"/>
            <a:ext cx="461311" cy="374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8219" tIns="48248" rIns="98219" bIns="48248">
            <a:spAutoFit/>
          </a:bodyPr>
          <a:lstStyle/>
          <a:p>
            <a:pPr algn="ctr" defTabSz="992188" eaLnBrk="0" hangingPunct="0"/>
            <a:endParaRPr lang="en-US" sz="900" b="0" dirty="0">
              <a:latin typeface="Times New Roman" charset="0"/>
            </a:endParaRPr>
          </a:p>
          <a:p>
            <a:pPr algn="ctr" defTabSz="992188" eaLnBrk="0" hangingPunct="0"/>
            <a:r>
              <a:rPr lang="en-US" sz="900" b="0" dirty="0">
                <a:latin typeface="Times New Roman" charset="0"/>
              </a:rPr>
              <a:t>MOC</a:t>
            </a:r>
          </a:p>
        </p:txBody>
      </p:sp>
      <p:sp>
        <p:nvSpPr>
          <p:cNvPr id="229401" name="Rectangle 25"/>
          <p:cNvSpPr>
            <a:spLocks noChangeArrowheads="1"/>
          </p:cNvSpPr>
          <p:nvPr/>
        </p:nvSpPr>
        <p:spPr bwMode="auto">
          <a:xfrm>
            <a:off x="1592263" y="5584825"/>
            <a:ext cx="1304925" cy="1023938"/>
          </a:xfrm>
          <a:prstGeom prst="rect">
            <a:avLst/>
          </a:prstGeom>
          <a:noFill/>
          <a:ln w="12700">
            <a:solidFill>
              <a:schemeClr val="tx1"/>
            </a:solidFill>
            <a:prstDash val="dash"/>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402" name="Rectangle 26"/>
          <p:cNvSpPr>
            <a:spLocks noChangeArrowheads="1"/>
          </p:cNvSpPr>
          <p:nvPr/>
        </p:nvSpPr>
        <p:spPr bwMode="auto">
          <a:xfrm>
            <a:off x="2039636" y="6324600"/>
            <a:ext cx="422877" cy="23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8219" tIns="48248" rIns="98219" bIns="48248">
            <a:spAutoFit/>
          </a:bodyPr>
          <a:lstStyle/>
          <a:p>
            <a:pPr algn="ctr" defTabSz="992188" eaLnBrk="0" hangingPunct="0"/>
            <a:r>
              <a:rPr lang="en-US" sz="900" b="0">
                <a:latin typeface="Times New Roman" charset="0"/>
              </a:rPr>
              <a:t>KSC</a:t>
            </a:r>
          </a:p>
        </p:txBody>
      </p:sp>
      <p:sp>
        <p:nvSpPr>
          <p:cNvPr id="229403" name="Line 27"/>
          <p:cNvSpPr>
            <a:spLocks noChangeShapeType="1"/>
          </p:cNvSpPr>
          <p:nvPr/>
        </p:nvSpPr>
        <p:spPr bwMode="auto">
          <a:xfrm>
            <a:off x="2201863" y="1257300"/>
            <a:ext cx="1587" cy="4387850"/>
          </a:xfrm>
          <a:prstGeom prst="line">
            <a:avLst/>
          </a:prstGeom>
          <a:noFill/>
          <a:ln w="38100">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404" name="Text Box 28"/>
          <p:cNvSpPr txBox="1">
            <a:spLocks noChangeArrowheads="1"/>
          </p:cNvSpPr>
          <p:nvPr/>
        </p:nvSpPr>
        <p:spPr bwMode="auto">
          <a:xfrm rot="10800000" flipV="1">
            <a:off x="7713948" y="1484014"/>
            <a:ext cx="748728" cy="2387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9253" tIns="49626" rIns="99253" bIns="49626">
            <a:spAutoFit/>
          </a:bodyPr>
          <a:lstStyle>
            <a:lvl1pPr defTabSz="992188">
              <a:defRPr sz="2400">
                <a:solidFill>
                  <a:schemeClr val="tx1"/>
                </a:solidFill>
                <a:latin typeface="Times New Roman" charset="0"/>
                <a:ea typeface="ＭＳ Ｐゴシック" charset="0"/>
              </a:defRPr>
            </a:lvl1pPr>
            <a:lvl2pPr marL="496888" defTabSz="992188">
              <a:defRPr sz="2400">
                <a:solidFill>
                  <a:schemeClr val="tx1"/>
                </a:solidFill>
                <a:latin typeface="Times New Roman" charset="0"/>
                <a:ea typeface="ＭＳ Ｐゴシック" charset="0"/>
              </a:defRPr>
            </a:lvl2pPr>
            <a:lvl3pPr marL="992188" defTabSz="992188">
              <a:defRPr sz="2400">
                <a:solidFill>
                  <a:schemeClr val="tx1"/>
                </a:solidFill>
                <a:latin typeface="Times New Roman" charset="0"/>
                <a:ea typeface="ＭＳ Ｐゴシック" charset="0"/>
              </a:defRPr>
            </a:lvl3pPr>
            <a:lvl4pPr marL="1489075" defTabSz="992188">
              <a:defRPr sz="2400">
                <a:solidFill>
                  <a:schemeClr val="tx1"/>
                </a:solidFill>
                <a:latin typeface="Times New Roman" charset="0"/>
                <a:ea typeface="ＭＳ Ｐゴシック" charset="0"/>
              </a:defRPr>
            </a:lvl4pPr>
            <a:lvl5pPr marL="1985963" defTabSz="992188">
              <a:defRPr sz="2400">
                <a:solidFill>
                  <a:schemeClr val="tx1"/>
                </a:solidFill>
                <a:latin typeface="Times New Roman" charset="0"/>
                <a:ea typeface="ＭＳ Ｐゴシック" charset="0"/>
              </a:defRPr>
            </a:lvl5pPr>
            <a:lvl6pPr marL="2443163" defTabSz="992188" fontAlgn="base">
              <a:spcBef>
                <a:spcPct val="0"/>
              </a:spcBef>
              <a:spcAft>
                <a:spcPct val="0"/>
              </a:spcAft>
              <a:defRPr sz="2400">
                <a:solidFill>
                  <a:schemeClr val="tx1"/>
                </a:solidFill>
                <a:latin typeface="Times New Roman" charset="0"/>
                <a:ea typeface="ＭＳ Ｐゴシック" charset="0"/>
              </a:defRPr>
            </a:lvl6pPr>
            <a:lvl7pPr marL="2900363" defTabSz="992188" fontAlgn="base">
              <a:spcBef>
                <a:spcPct val="0"/>
              </a:spcBef>
              <a:spcAft>
                <a:spcPct val="0"/>
              </a:spcAft>
              <a:defRPr sz="2400">
                <a:solidFill>
                  <a:schemeClr val="tx1"/>
                </a:solidFill>
                <a:latin typeface="Times New Roman" charset="0"/>
                <a:ea typeface="ＭＳ Ｐゴシック" charset="0"/>
              </a:defRPr>
            </a:lvl7pPr>
            <a:lvl8pPr marL="3357563" defTabSz="992188" fontAlgn="base">
              <a:spcBef>
                <a:spcPct val="0"/>
              </a:spcBef>
              <a:spcAft>
                <a:spcPct val="0"/>
              </a:spcAft>
              <a:defRPr sz="2400">
                <a:solidFill>
                  <a:schemeClr val="tx1"/>
                </a:solidFill>
                <a:latin typeface="Times New Roman" charset="0"/>
                <a:ea typeface="ＭＳ Ｐゴシック" charset="0"/>
              </a:defRPr>
            </a:lvl8pPr>
            <a:lvl9pPr marL="3814763" defTabSz="992188" fontAlgn="base">
              <a:spcBef>
                <a:spcPct val="0"/>
              </a:spcBef>
              <a:spcAft>
                <a:spcPct val="0"/>
              </a:spcAft>
              <a:defRPr sz="2400">
                <a:solidFill>
                  <a:schemeClr val="tx1"/>
                </a:solidFill>
                <a:latin typeface="Times New Roman" charset="0"/>
                <a:ea typeface="ＭＳ Ｐゴシック" charset="0"/>
              </a:defRPr>
            </a:lvl9pPr>
          </a:lstStyle>
          <a:p>
            <a:pPr eaLnBrk="0" hangingPunct="0"/>
            <a:r>
              <a:rPr lang="en-US" sz="900" b="0"/>
              <a:t>Building 14</a:t>
            </a:r>
          </a:p>
        </p:txBody>
      </p:sp>
      <p:sp>
        <p:nvSpPr>
          <p:cNvPr id="229405" name="Text Box 29"/>
          <p:cNvSpPr txBox="1">
            <a:spLocks noChangeArrowheads="1"/>
          </p:cNvSpPr>
          <p:nvPr/>
        </p:nvSpPr>
        <p:spPr bwMode="auto">
          <a:xfrm rot="10800000" flipV="1">
            <a:off x="1403140" y="6451302"/>
            <a:ext cx="200445" cy="2387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9253" tIns="49626" rIns="99253" bIns="49626">
            <a:spAutoFit/>
          </a:bodyPr>
          <a:lstStyle>
            <a:lvl1pPr defTabSz="992188">
              <a:defRPr sz="2400">
                <a:solidFill>
                  <a:schemeClr val="tx1"/>
                </a:solidFill>
                <a:latin typeface="Times New Roman" charset="0"/>
                <a:ea typeface="ＭＳ Ｐゴシック" charset="0"/>
              </a:defRPr>
            </a:lvl1pPr>
            <a:lvl2pPr marL="496888" defTabSz="992188">
              <a:defRPr sz="2400">
                <a:solidFill>
                  <a:schemeClr val="tx1"/>
                </a:solidFill>
                <a:latin typeface="Times New Roman" charset="0"/>
                <a:ea typeface="ＭＳ Ｐゴシック" charset="0"/>
              </a:defRPr>
            </a:lvl2pPr>
            <a:lvl3pPr marL="992188" defTabSz="992188">
              <a:defRPr sz="2400">
                <a:solidFill>
                  <a:schemeClr val="tx1"/>
                </a:solidFill>
                <a:latin typeface="Times New Roman" charset="0"/>
                <a:ea typeface="ＭＳ Ｐゴシック" charset="0"/>
              </a:defRPr>
            </a:lvl3pPr>
            <a:lvl4pPr marL="1489075" defTabSz="992188">
              <a:defRPr sz="2400">
                <a:solidFill>
                  <a:schemeClr val="tx1"/>
                </a:solidFill>
                <a:latin typeface="Times New Roman" charset="0"/>
                <a:ea typeface="ＭＳ Ｐゴシック" charset="0"/>
              </a:defRPr>
            </a:lvl4pPr>
            <a:lvl5pPr marL="1985963" defTabSz="992188">
              <a:defRPr sz="2400">
                <a:solidFill>
                  <a:schemeClr val="tx1"/>
                </a:solidFill>
                <a:latin typeface="Times New Roman" charset="0"/>
                <a:ea typeface="ＭＳ Ｐゴシック" charset="0"/>
              </a:defRPr>
            </a:lvl5pPr>
            <a:lvl6pPr marL="2443163" defTabSz="992188" fontAlgn="base">
              <a:spcBef>
                <a:spcPct val="0"/>
              </a:spcBef>
              <a:spcAft>
                <a:spcPct val="0"/>
              </a:spcAft>
              <a:defRPr sz="2400">
                <a:solidFill>
                  <a:schemeClr val="tx1"/>
                </a:solidFill>
                <a:latin typeface="Times New Roman" charset="0"/>
                <a:ea typeface="ＭＳ Ｐゴシック" charset="0"/>
              </a:defRPr>
            </a:lvl6pPr>
            <a:lvl7pPr marL="2900363" defTabSz="992188" fontAlgn="base">
              <a:spcBef>
                <a:spcPct val="0"/>
              </a:spcBef>
              <a:spcAft>
                <a:spcPct val="0"/>
              </a:spcAft>
              <a:defRPr sz="2400">
                <a:solidFill>
                  <a:schemeClr val="tx1"/>
                </a:solidFill>
                <a:latin typeface="Times New Roman" charset="0"/>
                <a:ea typeface="ＭＳ Ｐゴシック" charset="0"/>
              </a:defRPr>
            </a:lvl7pPr>
            <a:lvl8pPr marL="3357563" defTabSz="992188" fontAlgn="base">
              <a:spcBef>
                <a:spcPct val="0"/>
              </a:spcBef>
              <a:spcAft>
                <a:spcPct val="0"/>
              </a:spcAft>
              <a:defRPr sz="2400">
                <a:solidFill>
                  <a:schemeClr val="tx1"/>
                </a:solidFill>
                <a:latin typeface="Times New Roman" charset="0"/>
                <a:ea typeface="ＭＳ Ｐゴシック" charset="0"/>
              </a:defRPr>
            </a:lvl8pPr>
            <a:lvl9pPr marL="3814763" defTabSz="992188" fontAlgn="base">
              <a:spcBef>
                <a:spcPct val="0"/>
              </a:spcBef>
              <a:spcAft>
                <a:spcPct val="0"/>
              </a:spcAft>
              <a:defRPr sz="2400">
                <a:solidFill>
                  <a:schemeClr val="tx1"/>
                </a:solidFill>
                <a:latin typeface="Times New Roman" charset="0"/>
                <a:ea typeface="ＭＳ Ｐゴシック" charset="0"/>
              </a:defRPr>
            </a:lvl9pPr>
          </a:lstStyle>
          <a:p>
            <a:pPr eaLnBrk="0" hangingPunct="0"/>
            <a:r>
              <a:rPr lang="en-US" sz="900"/>
              <a:t> </a:t>
            </a:r>
          </a:p>
        </p:txBody>
      </p:sp>
      <p:sp>
        <p:nvSpPr>
          <p:cNvPr id="229406" name="Line 30"/>
          <p:cNvSpPr>
            <a:spLocks noChangeShapeType="1"/>
          </p:cNvSpPr>
          <p:nvPr/>
        </p:nvSpPr>
        <p:spPr bwMode="auto">
          <a:xfrm>
            <a:off x="4313238" y="2449513"/>
            <a:ext cx="0" cy="3195637"/>
          </a:xfrm>
          <a:prstGeom prst="line">
            <a:avLst/>
          </a:prstGeom>
          <a:noFill/>
          <a:ln w="12700">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407" name="Text Box 31"/>
          <p:cNvSpPr txBox="1">
            <a:spLocks noChangeArrowheads="1"/>
          </p:cNvSpPr>
          <p:nvPr/>
        </p:nvSpPr>
        <p:spPr bwMode="auto">
          <a:xfrm rot="16200000" flipV="1">
            <a:off x="3690343" y="4796333"/>
            <a:ext cx="1375965" cy="2387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9253" tIns="49626" rIns="99253" bIns="49626">
            <a:spAutoFit/>
          </a:bodyPr>
          <a:lstStyle>
            <a:lvl1pPr defTabSz="992188">
              <a:defRPr sz="2400">
                <a:solidFill>
                  <a:schemeClr val="tx1"/>
                </a:solidFill>
                <a:latin typeface="Times New Roman" charset="0"/>
                <a:ea typeface="ＭＳ Ｐゴシック" charset="0"/>
              </a:defRPr>
            </a:lvl1pPr>
            <a:lvl2pPr marL="496888" defTabSz="992188">
              <a:defRPr sz="2400">
                <a:solidFill>
                  <a:schemeClr val="tx1"/>
                </a:solidFill>
                <a:latin typeface="Times New Roman" charset="0"/>
                <a:ea typeface="ＭＳ Ｐゴシック" charset="0"/>
              </a:defRPr>
            </a:lvl2pPr>
            <a:lvl3pPr marL="992188" defTabSz="992188">
              <a:defRPr sz="2400">
                <a:solidFill>
                  <a:schemeClr val="tx1"/>
                </a:solidFill>
                <a:latin typeface="Times New Roman" charset="0"/>
                <a:ea typeface="ＭＳ Ｐゴシック" charset="0"/>
              </a:defRPr>
            </a:lvl3pPr>
            <a:lvl4pPr marL="1489075" defTabSz="992188">
              <a:defRPr sz="2400">
                <a:solidFill>
                  <a:schemeClr val="tx1"/>
                </a:solidFill>
                <a:latin typeface="Times New Roman" charset="0"/>
                <a:ea typeface="ＭＳ Ｐゴシック" charset="0"/>
              </a:defRPr>
            </a:lvl4pPr>
            <a:lvl5pPr marL="1985963" defTabSz="992188">
              <a:defRPr sz="2400">
                <a:solidFill>
                  <a:schemeClr val="tx1"/>
                </a:solidFill>
                <a:latin typeface="Times New Roman" charset="0"/>
                <a:ea typeface="ＭＳ Ｐゴシック" charset="0"/>
              </a:defRPr>
            </a:lvl5pPr>
            <a:lvl6pPr marL="2443163" defTabSz="992188" fontAlgn="base">
              <a:spcBef>
                <a:spcPct val="0"/>
              </a:spcBef>
              <a:spcAft>
                <a:spcPct val="0"/>
              </a:spcAft>
              <a:defRPr sz="2400">
                <a:solidFill>
                  <a:schemeClr val="tx1"/>
                </a:solidFill>
                <a:latin typeface="Times New Roman" charset="0"/>
                <a:ea typeface="ＭＳ Ｐゴシック" charset="0"/>
              </a:defRPr>
            </a:lvl6pPr>
            <a:lvl7pPr marL="2900363" defTabSz="992188" fontAlgn="base">
              <a:spcBef>
                <a:spcPct val="0"/>
              </a:spcBef>
              <a:spcAft>
                <a:spcPct val="0"/>
              </a:spcAft>
              <a:defRPr sz="2400">
                <a:solidFill>
                  <a:schemeClr val="tx1"/>
                </a:solidFill>
                <a:latin typeface="Times New Roman" charset="0"/>
                <a:ea typeface="ＭＳ Ｐゴシック" charset="0"/>
              </a:defRPr>
            </a:lvl7pPr>
            <a:lvl8pPr marL="3357563" defTabSz="992188" fontAlgn="base">
              <a:spcBef>
                <a:spcPct val="0"/>
              </a:spcBef>
              <a:spcAft>
                <a:spcPct val="0"/>
              </a:spcAft>
              <a:defRPr sz="2400">
                <a:solidFill>
                  <a:schemeClr val="tx1"/>
                </a:solidFill>
                <a:latin typeface="Times New Roman" charset="0"/>
                <a:ea typeface="ＭＳ Ｐゴシック" charset="0"/>
              </a:defRPr>
            </a:lvl8pPr>
            <a:lvl9pPr marL="3814763" defTabSz="992188" fontAlgn="base">
              <a:spcBef>
                <a:spcPct val="0"/>
              </a:spcBef>
              <a:spcAft>
                <a:spcPct val="0"/>
              </a:spcAft>
              <a:defRPr sz="2400">
                <a:solidFill>
                  <a:schemeClr val="tx1"/>
                </a:solidFill>
                <a:latin typeface="Times New Roman" charset="0"/>
                <a:ea typeface="ＭＳ Ｐゴシック" charset="0"/>
              </a:defRPr>
            </a:lvl9pPr>
          </a:lstStyle>
          <a:p>
            <a:pPr eaLnBrk="0" hangingPunct="0"/>
            <a:r>
              <a:rPr lang="en-US" sz="900"/>
              <a:t>SN COORD, Delta Voice</a:t>
            </a:r>
          </a:p>
        </p:txBody>
      </p:sp>
      <p:sp>
        <p:nvSpPr>
          <p:cNvPr id="229408" name="Rectangle 32"/>
          <p:cNvSpPr>
            <a:spLocks noChangeArrowheads="1"/>
          </p:cNvSpPr>
          <p:nvPr/>
        </p:nvSpPr>
        <p:spPr bwMode="auto">
          <a:xfrm>
            <a:off x="7162800" y="6219825"/>
            <a:ext cx="1246187" cy="512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8219" tIns="48248" rIns="98219" bIns="48248">
            <a:spAutoFit/>
          </a:bodyPr>
          <a:lstStyle/>
          <a:p>
            <a:pPr algn="ctr" defTabSz="992188" eaLnBrk="0" hangingPunct="0"/>
            <a:r>
              <a:rPr lang="en-US" sz="900" dirty="0">
                <a:latin typeface="Times New Roman" charset="0"/>
              </a:rPr>
              <a:t>Contractor I&amp;T Facility</a:t>
            </a:r>
          </a:p>
          <a:p>
            <a:pPr algn="ctr" defTabSz="992188" eaLnBrk="0" hangingPunct="0"/>
            <a:endParaRPr lang="en-US" sz="900" dirty="0">
              <a:latin typeface="Times New Roman" charset="0"/>
            </a:endParaRPr>
          </a:p>
        </p:txBody>
      </p:sp>
      <p:sp>
        <p:nvSpPr>
          <p:cNvPr id="229409" name="Rectangle 33"/>
          <p:cNvSpPr>
            <a:spLocks noChangeArrowheads="1"/>
          </p:cNvSpPr>
          <p:nvPr/>
        </p:nvSpPr>
        <p:spPr bwMode="auto">
          <a:xfrm rot="10800000">
            <a:off x="7505700" y="3111500"/>
            <a:ext cx="495300" cy="363538"/>
          </a:xfrm>
          <a:prstGeom prst="rect">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410" name="Rectangle 34"/>
          <p:cNvSpPr>
            <a:spLocks noChangeArrowheads="1"/>
          </p:cNvSpPr>
          <p:nvPr/>
        </p:nvSpPr>
        <p:spPr bwMode="auto">
          <a:xfrm rot="10800000" flipV="1">
            <a:off x="7445375" y="3086207"/>
            <a:ext cx="631825" cy="374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8219" tIns="48248" rIns="98219" bIns="48248">
            <a:spAutoFit/>
          </a:bodyPr>
          <a:lstStyle/>
          <a:p>
            <a:pPr algn="ctr" defTabSz="992188" eaLnBrk="0" hangingPunct="0"/>
            <a:r>
              <a:rPr lang="en-US" sz="900" b="0">
                <a:latin typeface="Times New Roman" charset="0"/>
              </a:rPr>
              <a:t>NISN </a:t>
            </a:r>
          </a:p>
          <a:p>
            <a:pPr algn="ctr" defTabSz="992188" eaLnBrk="0" hangingPunct="0"/>
            <a:r>
              <a:rPr lang="en-US" sz="900" b="0">
                <a:latin typeface="Times New Roman" charset="0"/>
              </a:rPr>
              <a:t>Router</a:t>
            </a:r>
          </a:p>
        </p:txBody>
      </p:sp>
      <p:sp>
        <p:nvSpPr>
          <p:cNvPr id="229411" name="Rectangle 35"/>
          <p:cNvSpPr>
            <a:spLocks noChangeArrowheads="1"/>
          </p:cNvSpPr>
          <p:nvPr/>
        </p:nvSpPr>
        <p:spPr bwMode="auto">
          <a:xfrm rot="10800000">
            <a:off x="6432550" y="2743200"/>
            <a:ext cx="1873250" cy="188913"/>
          </a:xfrm>
          <a:prstGeom prst="rect">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412" name="Rectangle 36"/>
          <p:cNvSpPr>
            <a:spLocks noChangeArrowheads="1"/>
          </p:cNvSpPr>
          <p:nvPr/>
        </p:nvSpPr>
        <p:spPr bwMode="auto">
          <a:xfrm>
            <a:off x="6324600" y="2667000"/>
            <a:ext cx="2133600" cy="23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8219" tIns="48248" rIns="98219" bIns="48248">
            <a:spAutoFit/>
          </a:bodyPr>
          <a:lstStyle/>
          <a:p>
            <a:pPr algn="ctr" defTabSz="992188" eaLnBrk="0" hangingPunct="0"/>
            <a:r>
              <a:rPr lang="en-US" sz="900" b="0">
                <a:latin typeface="Times New Roman" charset="0"/>
              </a:rPr>
              <a:t>NISN 740 Mux/Demux</a:t>
            </a:r>
          </a:p>
        </p:txBody>
      </p:sp>
      <p:sp>
        <p:nvSpPr>
          <p:cNvPr id="229413" name="Line 37"/>
          <p:cNvSpPr>
            <a:spLocks noChangeShapeType="1"/>
          </p:cNvSpPr>
          <p:nvPr/>
        </p:nvSpPr>
        <p:spPr bwMode="auto">
          <a:xfrm rot="10800000">
            <a:off x="7023100" y="2932113"/>
            <a:ext cx="0" cy="1325562"/>
          </a:xfrm>
          <a:prstGeom prst="line">
            <a:avLst/>
          </a:prstGeom>
          <a:noFill/>
          <a:ln w="12700">
            <a:solidFill>
              <a:schemeClr val="tx1"/>
            </a:solidFill>
            <a:prstDash val="dash"/>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414" name="Line 38"/>
          <p:cNvSpPr>
            <a:spLocks noChangeShapeType="1"/>
          </p:cNvSpPr>
          <p:nvPr/>
        </p:nvSpPr>
        <p:spPr bwMode="auto">
          <a:xfrm rot="10800000">
            <a:off x="6748463" y="2932113"/>
            <a:ext cx="0" cy="1325562"/>
          </a:xfrm>
          <a:prstGeom prst="line">
            <a:avLst/>
          </a:prstGeom>
          <a:noFill/>
          <a:ln w="12700">
            <a:solidFill>
              <a:schemeClr val="tx1"/>
            </a:solidFill>
            <a:prstDash val="dash"/>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416" name="Text Box 40"/>
          <p:cNvSpPr txBox="1">
            <a:spLocks noChangeArrowheads="1"/>
          </p:cNvSpPr>
          <p:nvPr/>
        </p:nvSpPr>
        <p:spPr bwMode="auto">
          <a:xfrm rot="16200000" flipV="1">
            <a:off x="6698556" y="3334246"/>
            <a:ext cx="780851" cy="2387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9253" tIns="49626" rIns="99253" bIns="49626">
            <a:spAutoFit/>
          </a:bodyPr>
          <a:lstStyle>
            <a:lvl1pPr defTabSz="992188">
              <a:defRPr sz="2400">
                <a:solidFill>
                  <a:schemeClr val="tx1"/>
                </a:solidFill>
                <a:latin typeface="Times New Roman" charset="0"/>
                <a:ea typeface="ＭＳ Ｐゴシック" charset="0"/>
              </a:defRPr>
            </a:lvl1pPr>
            <a:lvl2pPr marL="496888" defTabSz="992188">
              <a:defRPr sz="2400">
                <a:solidFill>
                  <a:schemeClr val="tx1"/>
                </a:solidFill>
                <a:latin typeface="Times New Roman" charset="0"/>
                <a:ea typeface="ＭＳ Ｐゴシック" charset="0"/>
              </a:defRPr>
            </a:lvl2pPr>
            <a:lvl3pPr marL="992188" defTabSz="992188">
              <a:defRPr sz="2400">
                <a:solidFill>
                  <a:schemeClr val="tx1"/>
                </a:solidFill>
                <a:latin typeface="Times New Roman" charset="0"/>
                <a:ea typeface="ＭＳ Ｐゴシック" charset="0"/>
              </a:defRPr>
            </a:lvl3pPr>
            <a:lvl4pPr marL="1489075" defTabSz="992188">
              <a:defRPr sz="2400">
                <a:solidFill>
                  <a:schemeClr val="tx1"/>
                </a:solidFill>
                <a:latin typeface="Times New Roman" charset="0"/>
                <a:ea typeface="ＭＳ Ｐゴシック" charset="0"/>
              </a:defRPr>
            </a:lvl4pPr>
            <a:lvl5pPr marL="1985963" defTabSz="992188">
              <a:defRPr sz="2400">
                <a:solidFill>
                  <a:schemeClr val="tx1"/>
                </a:solidFill>
                <a:latin typeface="Times New Roman" charset="0"/>
                <a:ea typeface="ＭＳ Ｐゴシック" charset="0"/>
              </a:defRPr>
            </a:lvl5pPr>
            <a:lvl6pPr marL="2443163" defTabSz="992188" fontAlgn="base">
              <a:spcBef>
                <a:spcPct val="0"/>
              </a:spcBef>
              <a:spcAft>
                <a:spcPct val="0"/>
              </a:spcAft>
              <a:defRPr sz="2400">
                <a:solidFill>
                  <a:schemeClr val="tx1"/>
                </a:solidFill>
                <a:latin typeface="Times New Roman" charset="0"/>
                <a:ea typeface="ＭＳ Ｐゴシック" charset="0"/>
              </a:defRPr>
            </a:lvl6pPr>
            <a:lvl7pPr marL="2900363" defTabSz="992188" fontAlgn="base">
              <a:spcBef>
                <a:spcPct val="0"/>
              </a:spcBef>
              <a:spcAft>
                <a:spcPct val="0"/>
              </a:spcAft>
              <a:defRPr sz="2400">
                <a:solidFill>
                  <a:schemeClr val="tx1"/>
                </a:solidFill>
                <a:latin typeface="Times New Roman" charset="0"/>
                <a:ea typeface="ＭＳ Ｐゴシック" charset="0"/>
              </a:defRPr>
            </a:lvl7pPr>
            <a:lvl8pPr marL="3357563" defTabSz="992188" fontAlgn="base">
              <a:spcBef>
                <a:spcPct val="0"/>
              </a:spcBef>
              <a:spcAft>
                <a:spcPct val="0"/>
              </a:spcAft>
              <a:defRPr sz="2400">
                <a:solidFill>
                  <a:schemeClr val="tx1"/>
                </a:solidFill>
                <a:latin typeface="Times New Roman" charset="0"/>
                <a:ea typeface="ＭＳ Ｐゴシック" charset="0"/>
              </a:defRPr>
            </a:lvl8pPr>
            <a:lvl9pPr marL="3814763" defTabSz="992188" fontAlgn="base">
              <a:spcBef>
                <a:spcPct val="0"/>
              </a:spcBef>
              <a:spcAft>
                <a:spcPct val="0"/>
              </a:spcAft>
              <a:defRPr sz="2400">
                <a:solidFill>
                  <a:schemeClr val="tx1"/>
                </a:solidFill>
                <a:latin typeface="Times New Roman" charset="0"/>
                <a:ea typeface="ＭＳ Ｐゴシック" charset="0"/>
              </a:defRPr>
            </a:lvl9pPr>
          </a:lstStyle>
          <a:p>
            <a:pPr eaLnBrk="0" hangingPunct="0"/>
            <a:r>
              <a:rPr lang="en-US" sz="900" b="0"/>
              <a:t>SN COORD</a:t>
            </a:r>
          </a:p>
        </p:txBody>
      </p:sp>
      <p:sp>
        <p:nvSpPr>
          <p:cNvPr id="229417" name="Rectangle 41"/>
          <p:cNvSpPr>
            <a:spLocks noChangeArrowheads="1"/>
          </p:cNvSpPr>
          <p:nvPr/>
        </p:nvSpPr>
        <p:spPr bwMode="auto">
          <a:xfrm rot="5400000">
            <a:off x="5658750" y="3301100"/>
            <a:ext cx="3903449" cy="2682875"/>
          </a:xfrm>
          <a:prstGeom prst="rect">
            <a:avLst/>
          </a:prstGeom>
          <a:noFill/>
          <a:ln w="9525">
            <a:solidFill>
              <a:schemeClr val="tx1"/>
            </a:solidFill>
            <a:prstDash val="dash"/>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418" name="Line 42"/>
          <p:cNvSpPr>
            <a:spLocks noChangeShapeType="1"/>
          </p:cNvSpPr>
          <p:nvPr/>
        </p:nvSpPr>
        <p:spPr bwMode="auto">
          <a:xfrm rot="5400000">
            <a:off x="7554119" y="3021807"/>
            <a:ext cx="179387"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419" name="Rectangle 43"/>
          <p:cNvSpPr>
            <a:spLocks noChangeArrowheads="1"/>
          </p:cNvSpPr>
          <p:nvPr/>
        </p:nvSpPr>
        <p:spPr bwMode="auto">
          <a:xfrm rot="5400000">
            <a:off x="6598444" y="4061619"/>
            <a:ext cx="363538" cy="755650"/>
          </a:xfrm>
          <a:prstGeom prst="rect">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420" name="Rectangle 44"/>
          <p:cNvSpPr>
            <a:spLocks noChangeArrowheads="1"/>
          </p:cNvSpPr>
          <p:nvPr/>
        </p:nvSpPr>
        <p:spPr bwMode="auto">
          <a:xfrm rot="5400000">
            <a:off x="6498431" y="4189325"/>
            <a:ext cx="661988" cy="512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8219" tIns="48248" rIns="98219" bIns="48248">
            <a:spAutoFit/>
          </a:bodyPr>
          <a:lstStyle/>
          <a:p>
            <a:pPr algn="ctr" defTabSz="992188" eaLnBrk="0" hangingPunct="0"/>
            <a:r>
              <a:rPr lang="en-US" sz="900" b="0">
                <a:latin typeface="Times New Roman" charset="0"/>
              </a:rPr>
              <a:t>Comm</a:t>
            </a:r>
          </a:p>
          <a:p>
            <a:pPr algn="ctr" defTabSz="992188" eaLnBrk="0" hangingPunct="0"/>
            <a:r>
              <a:rPr lang="en-US" sz="900" b="0">
                <a:latin typeface="Times New Roman" charset="0"/>
              </a:rPr>
              <a:t>Box</a:t>
            </a:r>
          </a:p>
          <a:p>
            <a:pPr algn="ctr" defTabSz="992188" eaLnBrk="0" hangingPunct="0"/>
            <a:r>
              <a:rPr lang="en-US" sz="900" b="0">
                <a:latin typeface="Times New Roman" charset="0"/>
              </a:rPr>
              <a:t>#1</a:t>
            </a:r>
          </a:p>
        </p:txBody>
      </p:sp>
      <p:sp>
        <p:nvSpPr>
          <p:cNvPr id="229421" name="Text Box 45"/>
          <p:cNvSpPr txBox="1">
            <a:spLocks noChangeArrowheads="1"/>
          </p:cNvSpPr>
          <p:nvPr/>
        </p:nvSpPr>
        <p:spPr bwMode="auto">
          <a:xfrm rot="5400000">
            <a:off x="6717309" y="3643014"/>
            <a:ext cx="1141808" cy="2387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9253" tIns="49626" rIns="99253" bIns="49626">
            <a:spAutoFit/>
          </a:bodyPr>
          <a:lstStyle>
            <a:lvl1pPr defTabSz="992188">
              <a:defRPr sz="2400">
                <a:solidFill>
                  <a:schemeClr val="tx1"/>
                </a:solidFill>
                <a:latin typeface="Times New Roman" charset="0"/>
                <a:ea typeface="ＭＳ Ｐゴシック" charset="0"/>
              </a:defRPr>
            </a:lvl1pPr>
            <a:lvl2pPr marL="496888" defTabSz="992188">
              <a:defRPr sz="2400">
                <a:solidFill>
                  <a:schemeClr val="tx1"/>
                </a:solidFill>
                <a:latin typeface="Times New Roman" charset="0"/>
                <a:ea typeface="ＭＳ Ｐゴシック" charset="0"/>
              </a:defRPr>
            </a:lvl2pPr>
            <a:lvl3pPr marL="992188" defTabSz="992188">
              <a:defRPr sz="2400">
                <a:solidFill>
                  <a:schemeClr val="tx1"/>
                </a:solidFill>
                <a:latin typeface="Times New Roman" charset="0"/>
                <a:ea typeface="ＭＳ Ｐゴシック" charset="0"/>
              </a:defRPr>
            </a:lvl3pPr>
            <a:lvl4pPr marL="1489075" defTabSz="992188">
              <a:defRPr sz="2400">
                <a:solidFill>
                  <a:schemeClr val="tx1"/>
                </a:solidFill>
                <a:latin typeface="Times New Roman" charset="0"/>
                <a:ea typeface="ＭＳ Ｐゴシック" charset="0"/>
              </a:defRPr>
            </a:lvl4pPr>
            <a:lvl5pPr marL="1985963" defTabSz="992188">
              <a:defRPr sz="2400">
                <a:solidFill>
                  <a:schemeClr val="tx1"/>
                </a:solidFill>
                <a:latin typeface="Times New Roman" charset="0"/>
                <a:ea typeface="ＭＳ Ｐゴシック" charset="0"/>
              </a:defRPr>
            </a:lvl5pPr>
            <a:lvl6pPr marL="2443163" defTabSz="992188" fontAlgn="base">
              <a:spcBef>
                <a:spcPct val="0"/>
              </a:spcBef>
              <a:spcAft>
                <a:spcPct val="0"/>
              </a:spcAft>
              <a:defRPr sz="2400">
                <a:solidFill>
                  <a:schemeClr val="tx1"/>
                </a:solidFill>
                <a:latin typeface="Times New Roman" charset="0"/>
                <a:ea typeface="ＭＳ Ｐゴシック" charset="0"/>
              </a:defRPr>
            </a:lvl6pPr>
            <a:lvl7pPr marL="2900363" defTabSz="992188" fontAlgn="base">
              <a:spcBef>
                <a:spcPct val="0"/>
              </a:spcBef>
              <a:spcAft>
                <a:spcPct val="0"/>
              </a:spcAft>
              <a:defRPr sz="2400">
                <a:solidFill>
                  <a:schemeClr val="tx1"/>
                </a:solidFill>
                <a:latin typeface="Times New Roman" charset="0"/>
                <a:ea typeface="ＭＳ Ｐゴシック" charset="0"/>
              </a:defRPr>
            </a:lvl7pPr>
            <a:lvl8pPr marL="3357563" defTabSz="992188" fontAlgn="base">
              <a:spcBef>
                <a:spcPct val="0"/>
              </a:spcBef>
              <a:spcAft>
                <a:spcPct val="0"/>
              </a:spcAft>
              <a:defRPr sz="2400">
                <a:solidFill>
                  <a:schemeClr val="tx1"/>
                </a:solidFill>
                <a:latin typeface="Times New Roman" charset="0"/>
                <a:ea typeface="ＭＳ Ｐゴシック" charset="0"/>
              </a:defRPr>
            </a:lvl8pPr>
            <a:lvl9pPr marL="3814763" defTabSz="992188" fontAlgn="base">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900"/>
              <a:t>4 wire Analog Voice</a:t>
            </a:r>
          </a:p>
        </p:txBody>
      </p:sp>
      <p:sp>
        <p:nvSpPr>
          <p:cNvPr id="229422" name="Line 46"/>
          <p:cNvSpPr>
            <a:spLocks noChangeShapeType="1"/>
          </p:cNvSpPr>
          <p:nvPr/>
        </p:nvSpPr>
        <p:spPr bwMode="auto">
          <a:xfrm rot="10800000">
            <a:off x="6472238" y="2932113"/>
            <a:ext cx="0" cy="1325562"/>
          </a:xfrm>
          <a:prstGeom prst="line">
            <a:avLst/>
          </a:prstGeom>
          <a:noFill/>
          <a:ln w="12700">
            <a:solidFill>
              <a:schemeClr val="tx1"/>
            </a:solidFill>
            <a:prstDash val="dash"/>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423" name="Text Box 47"/>
          <p:cNvSpPr txBox="1">
            <a:spLocks noChangeArrowheads="1"/>
          </p:cNvSpPr>
          <p:nvPr/>
        </p:nvSpPr>
        <p:spPr bwMode="auto">
          <a:xfrm rot="16200000" flipV="1">
            <a:off x="6205306" y="3393777"/>
            <a:ext cx="671972" cy="2387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9253" tIns="49626" rIns="99253" bIns="49626">
            <a:spAutoFit/>
          </a:bodyPr>
          <a:lstStyle>
            <a:lvl1pPr defTabSz="992188">
              <a:defRPr sz="2400">
                <a:solidFill>
                  <a:schemeClr val="tx1"/>
                </a:solidFill>
                <a:latin typeface="Times New Roman" charset="0"/>
                <a:ea typeface="ＭＳ Ｐゴシック" charset="0"/>
              </a:defRPr>
            </a:lvl1pPr>
            <a:lvl2pPr marL="496888" defTabSz="992188">
              <a:defRPr sz="2400">
                <a:solidFill>
                  <a:schemeClr val="tx1"/>
                </a:solidFill>
                <a:latin typeface="Times New Roman" charset="0"/>
                <a:ea typeface="ＭＳ Ｐゴシック" charset="0"/>
              </a:defRPr>
            </a:lvl2pPr>
            <a:lvl3pPr marL="992188" defTabSz="992188">
              <a:defRPr sz="2400">
                <a:solidFill>
                  <a:schemeClr val="tx1"/>
                </a:solidFill>
                <a:latin typeface="Times New Roman" charset="0"/>
                <a:ea typeface="ＭＳ Ｐゴシック" charset="0"/>
              </a:defRPr>
            </a:lvl3pPr>
            <a:lvl4pPr marL="1489075" defTabSz="992188">
              <a:defRPr sz="2400">
                <a:solidFill>
                  <a:schemeClr val="tx1"/>
                </a:solidFill>
                <a:latin typeface="Times New Roman" charset="0"/>
                <a:ea typeface="ＭＳ Ｐゴシック" charset="0"/>
              </a:defRPr>
            </a:lvl4pPr>
            <a:lvl5pPr marL="1985963" defTabSz="992188">
              <a:defRPr sz="2400">
                <a:solidFill>
                  <a:schemeClr val="tx1"/>
                </a:solidFill>
                <a:latin typeface="Times New Roman" charset="0"/>
                <a:ea typeface="ＭＳ Ｐゴシック" charset="0"/>
              </a:defRPr>
            </a:lvl5pPr>
            <a:lvl6pPr marL="2443163" defTabSz="992188" fontAlgn="base">
              <a:spcBef>
                <a:spcPct val="0"/>
              </a:spcBef>
              <a:spcAft>
                <a:spcPct val="0"/>
              </a:spcAft>
              <a:defRPr sz="2400">
                <a:solidFill>
                  <a:schemeClr val="tx1"/>
                </a:solidFill>
                <a:latin typeface="Times New Roman" charset="0"/>
                <a:ea typeface="ＭＳ Ｐゴシック" charset="0"/>
              </a:defRPr>
            </a:lvl6pPr>
            <a:lvl7pPr marL="2900363" defTabSz="992188" fontAlgn="base">
              <a:spcBef>
                <a:spcPct val="0"/>
              </a:spcBef>
              <a:spcAft>
                <a:spcPct val="0"/>
              </a:spcAft>
              <a:defRPr sz="2400">
                <a:solidFill>
                  <a:schemeClr val="tx1"/>
                </a:solidFill>
                <a:latin typeface="Times New Roman" charset="0"/>
                <a:ea typeface="ＭＳ Ｐゴシック" charset="0"/>
              </a:defRPr>
            </a:lvl7pPr>
            <a:lvl8pPr marL="3357563" defTabSz="992188" fontAlgn="base">
              <a:spcBef>
                <a:spcPct val="0"/>
              </a:spcBef>
              <a:spcAft>
                <a:spcPct val="0"/>
              </a:spcAft>
              <a:defRPr sz="2400">
                <a:solidFill>
                  <a:schemeClr val="tx1"/>
                </a:solidFill>
                <a:latin typeface="Times New Roman" charset="0"/>
                <a:ea typeface="ＭＳ Ｐゴシック" charset="0"/>
              </a:defRPr>
            </a:lvl8pPr>
            <a:lvl9pPr marL="3814763" defTabSz="992188" fontAlgn="base">
              <a:spcBef>
                <a:spcPct val="0"/>
              </a:spcBef>
              <a:spcAft>
                <a:spcPct val="0"/>
              </a:spcAft>
              <a:defRPr sz="2400">
                <a:solidFill>
                  <a:schemeClr val="tx1"/>
                </a:solidFill>
                <a:latin typeface="Times New Roman" charset="0"/>
                <a:ea typeface="ＭＳ Ｐゴシック" charset="0"/>
              </a:defRPr>
            </a:lvl9pPr>
          </a:lstStyle>
          <a:p>
            <a:pPr eaLnBrk="0" hangingPunct="0"/>
            <a:r>
              <a:rPr lang="en-US" sz="900" dirty="0"/>
              <a:t>S/C</a:t>
            </a:r>
            <a:r>
              <a:rPr lang="en-US" sz="900" b="0" dirty="0"/>
              <a:t> OPS2</a:t>
            </a:r>
          </a:p>
        </p:txBody>
      </p:sp>
      <p:sp>
        <p:nvSpPr>
          <p:cNvPr id="229424" name="Rectangle 48"/>
          <p:cNvSpPr>
            <a:spLocks noChangeArrowheads="1"/>
          </p:cNvSpPr>
          <p:nvPr/>
        </p:nvSpPr>
        <p:spPr bwMode="auto">
          <a:xfrm rot="5400000">
            <a:off x="6601618" y="4602957"/>
            <a:ext cx="360363" cy="755650"/>
          </a:xfrm>
          <a:prstGeom prst="rect">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425" name="Rectangle 49"/>
          <p:cNvSpPr>
            <a:spLocks noChangeArrowheads="1"/>
          </p:cNvSpPr>
          <p:nvPr/>
        </p:nvSpPr>
        <p:spPr bwMode="auto">
          <a:xfrm rot="5400000">
            <a:off x="6603207" y="5147469"/>
            <a:ext cx="360362" cy="755650"/>
          </a:xfrm>
          <a:prstGeom prst="rect">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426" name="Rectangle 50"/>
          <p:cNvSpPr>
            <a:spLocks noChangeArrowheads="1"/>
          </p:cNvSpPr>
          <p:nvPr/>
        </p:nvSpPr>
        <p:spPr bwMode="auto">
          <a:xfrm rot="5400000">
            <a:off x="6604000" y="5689600"/>
            <a:ext cx="361950" cy="755650"/>
          </a:xfrm>
          <a:prstGeom prst="rect">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427" name="Line 51"/>
          <p:cNvSpPr>
            <a:spLocks noChangeShapeType="1"/>
          </p:cNvSpPr>
          <p:nvPr/>
        </p:nvSpPr>
        <p:spPr bwMode="auto">
          <a:xfrm rot="10800000">
            <a:off x="6473825" y="4619625"/>
            <a:ext cx="0" cy="180975"/>
          </a:xfrm>
          <a:prstGeom prst="line">
            <a:avLst/>
          </a:prstGeom>
          <a:noFill/>
          <a:ln w="12700">
            <a:solidFill>
              <a:schemeClr val="tx1"/>
            </a:solidFill>
            <a:prstDash val="dash"/>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428" name="Line 52"/>
          <p:cNvSpPr>
            <a:spLocks noChangeShapeType="1"/>
          </p:cNvSpPr>
          <p:nvPr/>
        </p:nvSpPr>
        <p:spPr bwMode="auto">
          <a:xfrm rot="10800000">
            <a:off x="6473825" y="5160963"/>
            <a:ext cx="0" cy="184150"/>
          </a:xfrm>
          <a:prstGeom prst="line">
            <a:avLst/>
          </a:prstGeom>
          <a:noFill/>
          <a:ln w="12700">
            <a:solidFill>
              <a:schemeClr val="tx1"/>
            </a:solidFill>
            <a:prstDash val="dash"/>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429" name="Line 53"/>
          <p:cNvSpPr>
            <a:spLocks noChangeShapeType="1"/>
          </p:cNvSpPr>
          <p:nvPr/>
        </p:nvSpPr>
        <p:spPr bwMode="auto">
          <a:xfrm rot="10800000">
            <a:off x="6473825" y="5705475"/>
            <a:ext cx="0" cy="180975"/>
          </a:xfrm>
          <a:prstGeom prst="line">
            <a:avLst/>
          </a:prstGeom>
          <a:noFill/>
          <a:ln w="12700">
            <a:solidFill>
              <a:schemeClr val="tx1"/>
            </a:solidFill>
            <a:prstDash val="dash"/>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430" name="Line 54"/>
          <p:cNvSpPr>
            <a:spLocks noChangeShapeType="1"/>
          </p:cNvSpPr>
          <p:nvPr/>
        </p:nvSpPr>
        <p:spPr bwMode="auto">
          <a:xfrm rot="10800000">
            <a:off x="6748463" y="4619625"/>
            <a:ext cx="0" cy="180975"/>
          </a:xfrm>
          <a:prstGeom prst="line">
            <a:avLst/>
          </a:prstGeom>
          <a:noFill/>
          <a:ln w="12700">
            <a:solidFill>
              <a:schemeClr val="tx1"/>
            </a:solidFill>
            <a:prstDash val="dash"/>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431" name="Line 55"/>
          <p:cNvSpPr>
            <a:spLocks noChangeShapeType="1"/>
          </p:cNvSpPr>
          <p:nvPr/>
        </p:nvSpPr>
        <p:spPr bwMode="auto">
          <a:xfrm rot="10800000">
            <a:off x="6748463" y="5160963"/>
            <a:ext cx="0" cy="184150"/>
          </a:xfrm>
          <a:prstGeom prst="line">
            <a:avLst/>
          </a:prstGeom>
          <a:noFill/>
          <a:ln w="12700">
            <a:solidFill>
              <a:schemeClr val="tx1"/>
            </a:solidFill>
            <a:prstDash val="dash"/>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432" name="Line 56"/>
          <p:cNvSpPr>
            <a:spLocks noChangeShapeType="1"/>
          </p:cNvSpPr>
          <p:nvPr/>
        </p:nvSpPr>
        <p:spPr bwMode="auto">
          <a:xfrm rot="10800000">
            <a:off x="6748463" y="5705475"/>
            <a:ext cx="0" cy="180975"/>
          </a:xfrm>
          <a:prstGeom prst="line">
            <a:avLst/>
          </a:prstGeom>
          <a:noFill/>
          <a:ln w="12700">
            <a:solidFill>
              <a:schemeClr val="tx1"/>
            </a:solidFill>
            <a:prstDash val="dash"/>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433" name="Line 57"/>
          <p:cNvSpPr>
            <a:spLocks noChangeShapeType="1"/>
          </p:cNvSpPr>
          <p:nvPr/>
        </p:nvSpPr>
        <p:spPr bwMode="auto">
          <a:xfrm rot="10800000">
            <a:off x="7023100" y="4619625"/>
            <a:ext cx="0" cy="180975"/>
          </a:xfrm>
          <a:prstGeom prst="line">
            <a:avLst/>
          </a:prstGeom>
          <a:noFill/>
          <a:ln w="12700">
            <a:solidFill>
              <a:schemeClr val="tx1"/>
            </a:solidFill>
            <a:prstDash val="dash"/>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434" name="Line 58"/>
          <p:cNvSpPr>
            <a:spLocks noChangeShapeType="1"/>
          </p:cNvSpPr>
          <p:nvPr/>
        </p:nvSpPr>
        <p:spPr bwMode="auto">
          <a:xfrm rot="10800000">
            <a:off x="7023100" y="5160963"/>
            <a:ext cx="0" cy="184150"/>
          </a:xfrm>
          <a:prstGeom prst="line">
            <a:avLst/>
          </a:prstGeom>
          <a:noFill/>
          <a:ln w="12700">
            <a:solidFill>
              <a:schemeClr val="tx1"/>
            </a:solidFill>
            <a:prstDash val="dash"/>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435" name="Line 59"/>
          <p:cNvSpPr>
            <a:spLocks noChangeShapeType="1"/>
          </p:cNvSpPr>
          <p:nvPr/>
        </p:nvSpPr>
        <p:spPr bwMode="auto">
          <a:xfrm rot="10800000">
            <a:off x="7023100" y="5705475"/>
            <a:ext cx="0" cy="180975"/>
          </a:xfrm>
          <a:prstGeom prst="line">
            <a:avLst/>
          </a:prstGeom>
          <a:noFill/>
          <a:ln w="12700">
            <a:solidFill>
              <a:schemeClr val="tx1"/>
            </a:solidFill>
            <a:prstDash val="dash"/>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436" name="Text Box 60"/>
          <p:cNvSpPr txBox="1">
            <a:spLocks noChangeArrowheads="1"/>
          </p:cNvSpPr>
          <p:nvPr/>
        </p:nvSpPr>
        <p:spPr bwMode="auto">
          <a:xfrm rot="16200000" flipV="1">
            <a:off x="6476769" y="3393777"/>
            <a:ext cx="671972" cy="2387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9253" tIns="49626" rIns="99253" bIns="49626">
            <a:spAutoFit/>
          </a:bodyPr>
          <a:lstStyle>
            <a:lvl1pPr defTabSz="992188">
              <a:defRPr sz="2400">
                <a:solidFill>
                  <a:schemeClr val="tx1"/>
                </a:solidFill>
                <a:latin typeface="Times New Roman" charset="0"/>
                <a:ea typeface="ＭＳ Ｐゴシック" charset="0"/>
              </a:defRPr>
            </a:lvl1pPr>
            <a:lvl2pPr marL="496888" defTabSz="992188">
              <a:defRPr sz="2400">
                <a:solidFill>
                  <a:schemeClr val="tx1"/>
                </a:solidFill>
                <a:latin typeface="Times New Roman" charset="0"/>
                <a:ea typeface="ＭＳ Ｐゴシック" charset="0"/>
              </a:defRPr>
            </a:lvl2pPr>
            <a:lvl3pPr marL="992188" defTabSz="992188">
              <a:defRPr sz="2400">
                <a:solidFill>
                  <a:schemeClr val="tx1"/>
                </a:solidFill>
                <a:latin typeface="Times New Roman" charset="0"/>
                <a:ea typeface="ＭＳ Ｐゴシック" charset="0"/>
              </a:defRPr>
            </a:lvl3pPr>
            <a:lvl4pPr marL="1489075" defTabSz="992188">
              <a:defRPr sz="2400">
                <a:solidFill>
                  <a:schemeClr val="tx1"/>
                </a:solidFill>
                <a:latin typeface="Times New Roman" charset="0"/>
                <a:ea typeface="ＭＳ Ｐゴシック" charset="0"/>
              </a:defRPr>
            </a:lvl4pPr>
            <a:lvl5pPr marL="1985963" defTabSz="992188">
              <a:defRPr sz="2400">
                <a:solidFill>
                  <a:schemeClr val="tx1"/>
                </a:solidFill>
                <a:latin typeface="Times New Roman" charset="0"/>
                <a:ea typeface="ＭＳ Ｐゴシック" charset="0"/>
              </a:defRPr>
            </a:lvl5pPr>
            <a:lvl6pPr marL="2443163" defTabSz="992188" fontAlgn="base">
              <a:spcBef>
                <a:spcPct val="0"/>
              </a:spcBef>
              <a:spcAft>
                <a:spcPct val="0"/>
              </a:spcAft>
              <a:defRPr sz="2400">
                <a:solidFill>
                  <a:schemeClr val="tx1"/>
                </a:solidFill>
                <a:latin typeface="Times New Roman" charset="0"/>
                <a:ea typeface="ＭＳ Ｐゴシック" charset="0"/>
              </a:defRPr>
            </a:lvl6pPr>
            <a:lvl7pPr marL="2900363" defTabSz="992188" fontAlgn="base">
              <a:spcBef>
                <a:spcPct val="0"/>
              </a:spcBef>
              <a:spcAft>
                <a:spcPct val="0"/>
              </a:spcAft>
              <a:defRPr sz="2400">
                <a:solidFill>
                  <a:schemeClr val="tx1"/>
                </a:solidFill>
                <a:latin typeface="Times New Roman" charset="0"/>
                <a:ea typeface="ＭＳ Ｐゴシック" charset="0"/>
              </a:defRPr>
            </a:lvl7pPr>
            <a:lvl8pPr marL="3357563" defTabSz="992188" fontAlgn="base">
              <a:spcBef>
                <a:spcPct val="0"/>
              </a:spcBef>
              <a:spcAft>
                <a:spcPct val="0"/>
              </a:spcAft>
              <a:defRPr sz="2400">
                <a:solidFill>
                  <a:schemeClr val="tx1"/>
                </a:solidFill>
                <a:latin typeface="Times New Roman" charset="0"/>
                <a:ea typeface="ＭＳ Ｐゴシック" charset="0"/>
              </a:defRPr>
            </a:lvl8pPr>
            <a:lvl9pPr marL="3814763" defTabSz="992188" fontAlgn="base">
              <a:spcBef>
                <a:spcPct val="0"/>
              </a:spcBef>
              <a:spcAft>
                <a:spcPct val="0"/>
              </a:spcAft>
              <a:defRPr sz="2400">
                <a:solidFill>
                  <a:schemeClr val="tx1"/>
                </a:solidFill>
                <a:latin typeface="Times New Roman" charset="0"/>
                <a:ea typeface="ＭＳ Ｐゴシック" charset="0"/>
              </a:defRPr>
            </a:lvl9pPr>
          </a:lstStyle>
          <a:p>
            <a:pPr eaLnBrk="0" hangingPunct="0"/>
            <a:r>
              <a:rPr lang="en-US" sz="900" dirty="0"/>
              <a:t>S/C</a:t>
            </a:r>
            <a:r>
              <a:rPr lang="en-US" sz="900" b="0" dirty="0"/>
              <a:t> OPS1</a:t>
            </a:r>
          </a:p>
        </p:txBody>
      </p:sp>
      <p:sp>
        <p:nvSpPr>
          <p:cNvPr id="229437" name="Rectangle 61"/>
          <p:cNvSpPr>
            <a:spLocks noChangeArrowheads="1"/>
          </p:cNvSpPr>
          <p:nvPr/>
        </p:nvSpPr>
        <p:spPr bwMode="auto">
          <a:xfrm rot="5400000">
            <a:off x="6581775" y="4726694"/>
            <a:ext cx="603250" cy="512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8219" tIns="48248" rIns="98219" bIns="48248">
            <a:spAutoFit/>
          </a:bodyPr>
          <a:lstStyle/>
          <a:p>
            <a:pPr algn="ctr" defTabSz="992188" eaLnBrk="0" hangingPunct="0"/>
            <a:r>
              <a:rPr lang="en-US" sz="900" b="0">
                <a:latin typeface="Times New Roman" charset="0"/>
              </a:rPr>
              <a:t>Comm</a:t>
            </a:r>
          </a:p>
          <a:p>
            <a:pPr algn="ctr" defTabSz="992188" eaLnBrk="0" hangingPunct="0"/>
            <a:r>
              <a:rPr lang="en-US" sz="900" b="0">
                <a:latin typeface="Times New Roman" charset="0"/>
              </a:rPr>
              <a:t>Box</a:t>
            </a:r>
          </a:p>
          <a:p>
            <a:pPr algn="ctr" defTabSz="992188" eaLnBrk="0" hangingPunct="0"/>
            <a:r>
              <a:rPr lang="en-US" sz="900" b="0">
                <a:latin typeface="Times New Roman" charset="0"/>
              </a:rPr>
              <a:t>#2</a:t>
            </a:r>
          </a:p>
        </p:txBody>
      </p:sp>
      <p:sp>
        <p:nvSpPr>
          <p:cNvPr id="229438" name="Rectangle 62"/>
          <p:cNvSpPr>
            <a:spLocks noChangeArrowheads="1"/>
          </p:cNvSpPr>
          <p:nvPr/>
        </p:nvSpPr>
        <p:spPr bwMode="auto">
          <a:xfrm rot="5400000">
            <a:off x="6446043" y="5270413"/>
            <a:ext cx="601663" cy="512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8219" tIns="48248" rIns="98219" bIns="48248">
            <a:spAutoFit/>
          </a:bodyPr>
          <a:lstStyle/>
          <a:p>
            <a:pPr algn="ctr" defTabSz="992188" eaLnBrk="0" hangingPunct="0"/>
            <a:r>
              <a:rPr lang="en-US" sz="900" b="0">
                <a:latin typeface="Times New Roman" charset="0"/>
              </a:rPr>
              <a:t>Comm.</a:t>
            </a:r>
          </a:p>
          <a:p>
            <a:pPr algn="ctr" defTabSz="992188" eaLnBrk="0" hangingPunct="0"/>
            <a:r>
              <a:rPr lang="en-US" sz="900" b="0">
                <a:latin typeface="Times New Roman" charset="0"/>
              </a:rPr>
              <a:t>Box</a:t>
            </a:r>
          </a:p>
          <a:p>
            <a:pPr algn="ctr" defTabSz="992188" eaLnBrk="0" hangingPunct="0"/>
            <a:r>
              <a:rPr lang="en-US" sz="900" b="0">
                <a:latin typeface="Times New Roman" charset="0"/>
              </a:rPr>
              <a:t>#3</a:t>
            </a:r>
          </a:p>
        </p:txBody>
      </p:sp>
      <p:sp>
        <p:nvSpPr>
          <p:cNvPr id="229439" name="Rectangle 63"/>
          <p:cNvSpPr>
            <a:spLocks noChangeArrowheads="1"/>
          </p:cNvSpPr>
          <p:nvPr/>
        </p:nvSpPr>
        <p:spPr bwMode="auto">
          <a:xfrm rot="5400000">
            <a:off x="6444456" y="5813338"/>
            <a:ext cx="604837" cy="512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8219" tIns="48248" rIns="98219" bIns="48248">
            <a:spAutoFit/>
          </a:bodyPr>
          <a:lstStyle/>
          <a:p>
            <a:pPr algn="ctr" defTabSz="992188" eaLnBrk="0" hangingPunct="0"/>
            <a:r>
              <a:rPr lang="en-US" sz="900" b="0">
                <a:latin typeface="Times New Roman" charset="0"/>
              </a:rPr>
              <a:t>Comm.</a:t>
            </a:r>
          </a:p>
          <a:p>
            <a:pPr algn="ctr" defTabSz="992188" eaLnBrk="0" hangingPunct="0"/>
            <a:r>
              <a:rPr lang="en-US" sz="900" b="0">
                <a:latin typeface="Times New Roman" charset="0"/>
              </a:rPr>
              <a:t>Box</a:t>
            </a:r>
          </a:p>
          <a:p>
            <a:pPr algn="ctr" defTabSz="992188" eaLnBrk="0" hangingPunct="0"/>
            <a:r>
              <a:rPr lang="en-US" sz="900" b="0">
                <a:latin typeface="Times New Roman" charset="0"/>
              </a:rPr>
              <a:t>#4</a:t>
            </a:r>
          </a:p>
        </p:txBody>
      </p:sp>
      <p:sp>
        <p:nvSpPr>
          <p:cNvPr id="229440" name="Rectangle 64"/>
          <p:cNvSpPr>
            <a:spLocks noChangeArrowheads="1"/>
          </p:cNvSpPr>
          <p:nvPr/>
        </p:nvSpPr>
        <p:spPr bwMode="auto">
          <a:xfrm rot="16200000">
            <a:off x="7351713" y="3892550"/>
            <a:ext cx="414337" cy="182563"/>
          </a:xfrm>
          <a:prstGeom prst="rect">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441" name="Rectangle 65"/>
          <p:cNvSpPr>
            <a:spLocks noChangeArrowheads="1"/>
          </p:cNvSpPr>
          <p:nvPr/>
        </p:nvSpPr>
        <p:spPr bwMode="auto">
          <a:xfrm rot="16200000" flipV="1">
            <a:off x="7231856" y="3853163"/>
            <a:ext cx="627063" cy="23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8219" tIns="48248" rIns="98219" bIns="48248">
            <a:spAutoFit/>
          </a:bodyPr>
          <a:lstStyle/>
          <a:p>
            <a:pPr algn="ctr" defTabSz="992188" eaLnBrk="0" hangingPunct="0"/>
            <a:r>
              <a:rPr lang="en-US" sz="900" b="0">
                <a:latin typeface="Times New Roman" charset="0"/>
              </a:rPr>
              <a:t>GFEP</a:t>
            </a:r>
          </a:p>
        </p:txBody>
      </p:sp>
      <p:sp>
        <p:nvSpPr>
          <p:cNvPr id="229443" name="Line 67"/>
          <p:cNvSpPr>
            <a:spLocks noChangeShapeType="1"/>
          </p:cNvSpPr>
          <p:nvPr/>
        </p:nvSpPr>
        <p:spPr bwMode="auto">
          <a:xfrm rot="-5400000">
            <a:off x="5629275" y="2508251"/>
            <a:ext cx="727075"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444" name="Rectangle 68"/>
          <p:cNvSpPr>
            <a:spLocks noChangeArrowheads="1"/>
          </p:cNvSpPr>
          <p:nvPr/>
        </p:nvSpPr>
        <p:spPr bwMode="auto">
          <a:xfrm>
            <a:off x="6157913" y="2133600"/>
            <a:ext cx="2986087"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p>
            <a:r>
              <a:rPr lang="en-US" sz="1400" b="0" i="1">
                <a:latin typeface="Times New Roman" charset="0"/>
              </a:rPr>
              <a:t>Leased NISN Circuit 4 hours to restore</a:t>
            </a:r>
          </a:p>
        </p:txBody>
      </p:sp>
      <p:sp>
        <p:nvSpPr>
          <p:cNvPr id="229445" name="Rectangle 69"/>
          <p:cNvSpPr>
            <a:spLocks noChangeArrowheads="1"/>
          </p:cNvSpPr>
          <p:nvPr/>
        </p:nvSpPr>
        <p:spPr bwMode="auto">
          <a:xfrm rot="5400000">
            <a:off x="5731899" y="2388077"/>
            <a:ext cx="736139" cy="2308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p>
            <a:r>
              <a:rPr lang="en-US" sz="900">
                <a:latin typeface="Times New Roman" charset="0"/>
              </a:rPr>
              <a:t>1.544 Mbps</a:t>
            </a:r>
          </a:p>
        </p:txBody>
      </p:sp>
      <p:sp>
        <p:nvSpPr>
          <p:cNvPr id="229447" name="Rectangle 71"/>
          <p:cNvSpPr>
            <a:spLocks noChangeArrowheads="1"/>
          </p:cNvSpPr>
          <p:nvPr/>
        </p:nvSpPr>
        <p:spPr bwMode="auto">
          <a:xfrm>
            <a:off x="6324600" y="2362200"/>
            <a:ext cx="761725" cy="2308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p>
            <a:r>
              <a:rPr lang="en-US" sz="900">
                <a:latin typeface="Times New Roman" charset="0"/>
              </a:rPr>
              <a:t>Open IONet</a:t>
            </a:r>
          </a:p>
        </p:txBody>
      </p:sp>
      <p:sp>
        <p:nvSpPr>
          <p:cNvPr id="229448" name="Line 72"/>
          <p:cNvSpPr>
            <a:spLocks noChangeShapeType="1"/>
          </p:cNvSpPr>
          <p:nvPr/>
        </p:nvSpPr>
        <p:spPr bwMode="auto">
          <a:xfrm>
            <a:off x="5373688" y="1184275"/>
            <a:ext cx="2246312" cy="0"/>
          </a:xfrm>
          <a:prstGeom prst="line">
            <a:avLst/>
          </a:prstGeom>
          <a:noFill/>
          <a:ln w="38100">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449" name="Rectangle 73"/>
          <p:cNvSpPr>
            <a:spLocks noChangeArrowheads="1"/>
          </p:cNvSpPr>
          <p:nvPr/>
        </p:nvSpPr>
        <p:spPr bwMode="auto">
          <a:xfrm>
            <a:off x="3584575" y="1908175"/>
            <a:ext cx="1789113" cy="179388"/>
          </a:xfrm>
          <a:prstGeom prst="rect">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451" name="Line 75"/>
          <p:cNvSpPr>
            <a:spLocks noChangeShapeType="1"/>
          </p:cNvSpPr>
          <p:nvPr/>
        </p:nvSpPr>
        <p:spPr bwMode="auto">
          <a:xfrm rot="-5400000">
            <a:off x="4221163" y="1787525"/>
            <a:ext cx="24130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452" name="Rectangle 76"/>
          <p:cNvSpPr>
            <a:spLocks noChangeArrowheads="1"/>
          </p:cNvSpPr>
          <p:nvPr/>
        </p:nvSpPr>
        <p:spPr bwMode="auto">
          <a:xfrm>
            <a:off x="3033713" y="5705475"/>
            <a:ext cx="412750" cy="333375"/>
          </a:xfrm>
          <a:prstGeom prst="rect">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453" name="Rectangle 77"/>
          <p:cNvSpPr>
            <a:spLocks noChangeArrowheads="1"/>
          </p:cNvSpPr>
          <p:nvPr/>
        </p:nvSpPr>
        <p:spPr bwMode="auto">
          <a:xfrm>
            <a:off x="3997325" y="5645150"/>
            <a:ext cx="827088" cy="679450"/>
          </a:xfrm>
          <a:prstGeom prst="rect">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454" name="Rectangle 78"/>
          <p:cNvSpPr>
            <a:spLocks noChangeArrowheads="1"/>
          </p:cNvSpPr>
          <p:nvPr/>
        </p:nvSpPr>
        <p:spPr bwMode="auto">
          <a:xfrm>
            <a:off x="4410075" y="5643563"/>
            <a:ext cx="511175" cy="374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8219" tIns="48248" rIns="98219" bIns="48248">
            <a:spAutoFit/>
          </a:bodyPr>
          <a:lstStyle/>
          <a:p>
            <a:pPr algn="ctr" defTabSz="992188" eaLnBrk="0" hangingPunct="0"/>
            <a:r>
              <a:rPr lang="en-US" sz="900" b="0">
                <a:latin typeface="Times New Roman" charset="0"/>
              </a:rPr>
              <a:t>DAS</a:t>
            </a:r>
          </a:p>
          <a:p>
            <a:pPr algn="ctr" defTabSz="992188" eaLnBrk="0" hangingPunct="0"/>
            <a:r>
              <a:rPr lang="en-US" sz="900" b="0">
                <a:latin typeface="Times New Roman" charset="0"/>
              </a:rPr>
              <a:t>PTP</a:t>
            </a:r>
          </a:p>
        </p:txBody>
      </p:sp>
      <p:sp>
        <p:nvSpPr>
          <p:cNvPr id="229455" name="Rectangle 79"/>
          <p:cNvSpPr>
            <a:spLocks noChangeArrowheads="1"/>
          </p:cNvSpPr>
          <p:nvPr/>
        </p:nvSpPr>
        <p:spPr bwMode="auto">
          <a:xfrm>
            <a:off x="3033713" y="5956300"/>
            <a:ext cx="1004887" cy="374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8219" tIns="48248" rIns="98219" bIns="48248">
            <a:spAutoFit/>
          </a:bodyPr>
          <a:lstStyle/>
          <a:p>
            <a:pPr algn="ctr" defTabSz="992188" eaLnBrk="0" hangingPunct="0"/>
            <a:r>
              <a:rPr lang="en-US" sz="900" b="0">
                <a:latin typeface="Times New Roman" charset="0"/>
              </a:rPr>
              <a:t>Ku-band</a:t>
            </a:r>
          </a:p>
          <a:p>
            <a:pPr algn="ctr" defTabSz="992188" eaLnBrk="0" hangingPunct="0"/>
            <a:r>
              <a:rPr lang="en-US" sz="900" b="0">
                <a:latin typeface="Times New Roman" charset="0"/>
              </a:rPr>
              <a:t> front-ends</a:t>
            </a:r>
          </a:p>
        </p:txBody>
      </p:sp>
      <p:sp>
        <p:nvSpPr>
          <p:cNvPr id="229456" name="Line 80"/>
          <p:cNvSpPr>
            <a:spLocks noChangeShapeType="1"/>
          </p:cNvSpPr>
          <p:nvPr/>
        </p:nvSpPr>
        <p:spPr bwMode="auto">
          <a:xfrm rot="-5400000">
            <a:off x="2769394" y="3866357"/>
            <a:ext cx="3557587" cy="0"/>
          </a:xfrm>
          <a:prstGeom prst="line">
            <a:avLst/>
          </a:prstGeom>
          <a:noFill/>
          <a:ln w="38100">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457" name="Rectangle 81"/>
          <p:cNvSpPr>
            <a:spLocks noChangeArrowheads="1"/>
          </p:cNvSpPr>
          <p:nvPr/>
        </p:nvSpPr>
        <p:spPr bwMode="auto">
          <a:xfrm rot="5400000">
            <a:off x="4369960" y="2545240"/>
            <a:ext cx="546954" cy="2308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p>
            <a:r>
              <a:rPr lang="en-US" sz="900">
                <a:latin typeface="Times New Roman" charset="0"/>
              </a:rPr>
              <a:t>56 kbps</a:t>
            </a:r>
          </a:p>
        </p:txBody>
      </p:sp>
      <p:sp>
        <p:nvSpPr>
          <p:cNvPr id="229458" name="Rectangle 82"/>
          <p:cNvSpPr>
            <a:spLocks noChangeArrowheads="1"/>
          </p:cNvSpPr>
          <p:nvPr/>
        </p:nvSpPr>
        <p:spPr bwMode="auto">
          <a:xfrm rot="5400000">
            <a:off x="4084314" y="4668521"/>
            <a:ext cx="1169046" cy="2308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p>
            <a:r>
              <a:rPr lang="en-US" sz="900" b="0" i="1">
                <a:latin typeface="Times New Roman" charset="0"/>
              </a:rPr>
              <a:t>R/T Mission Critical</a:t>
            </a:r>
          </a:p>
        </p:txBody>
      </p:sp>
      <p:sp>
        <p:nvSpPr>
          <p:cNvPr id="229459" name="Rectangle 83"/>
          <p:cNvSpPr>
            <a:spLocks noChangeArrowheads="1"/>
          </p:cNvSpPr>
          <p:nvPr/>
        </p:nvSpPr>
        <p:spPr bwMode="auto">
          <a:xfrm rot="5400000">
            <a:off x="4438477" y="3388996"/>
            <a:ext cx="825845" cy="230822"/>
          </a:xfrm>
          <a:prstGeom prst="rect">
            <a:avLst/>
          </a:prstGeom>
          <a:noFill/>
          <a:ln>
            <a:noFill/>
          </a:ln>
          <a:effectLst/>
          <a:extLst>
            <a:ext uri="{909E8E84-426E-40dd-AFC4-6F175D3DCCD1}">
              <a14:hiddenFill xmlns="" xmlns:a14="http://schemas.microsoft.com/office/drawing/2010/main">
                <a:solidFill>
                  <a:srgbClr val="DDDDDD"/>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p>
            <a:r>
              <a:rPr lang="en-US" sz="900">
                <a:latin typeface="Times New Roman" charset="0"/>
              </a:rPr>
              <a:t>Closed IONet</a:t>
            </a:r>
          </a:p>
        </p:txBody>
      </p:sp>
      <p:sp>
        <p:nvSpPr>
          <p:cNvPr id="229460" name="Text Box 84"/>
          <p:cNvSpPr txBox="1">
            <a:spLocks noChangeArrowheads="1"/>
          </p:cNvSpPr>
          <p:nvPr/>
        </p:nvSpPr>
        <p:spPr bwMode="auto">
          <a:xfrm rot="16200000" flipV="1">
            <a:off x="3739113" y="3400921"/>
            <a:ext cx="1286360" cy="2387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9253" tIns="49626" rIns="99253" bIns="49626">
            <a:spAutoFit/>
          </a:bodyPr>
          <a:lstStyle>
            <a:lvl1pPr defTabSz="992188">
              <a:defRPr sz="2400">
                <a:solidFill>
                  <a:schemeClr val="tx1"/>
                </a:solidFill>
                <a:latin typeface="Times New Roman" charset="0"/>
                <a:ea typeface="ＭＳ Ｐゴシック" charset="0"/>
              </a:defRPr>
            </a:lvl1pPr>
            <a:lvl2pPr marL="496888" defTabSz="992188">
              <a:defRPr sz="2400">
                <a:solidFill>
                  <a:schemeClr val="tx1"/>
                </a:solidFill>
                <a:latin typeface="Times New Roman" charset="0"/>
                <a:ea typeface="ＭＳ Ｐゴシック" charset="0"/>
              </a:defRPr>
            </a:lvl2pPr>
            <a:lvl3pPr marL="992188" defTabSz="992188">
              <a:defRPr sz="2400">
                <a:solidFill>
                  <a:schemeClr val="tx1"/>
                </a:solidFill>
                <a:latin typeface="Times New Roman" charset="0"/>
                <a:ea typeface="ＭＳ Ｐゴシック" charset="0"/>
              </a:defRPr>
            </a:lvl3pPr>
            <a:lvl4pPr marL="1489075" defTabSz="992188">
              <a:defRPr sz="2400">
                <a:solidFill>
                  <a:schemeClr val="tx1"/>
                </a:solidFill>
                <a:latin typeface="Times New Roman" charset="0"/>
                <a:ea typeface="ＭＳ Ｐゴシック" charset="0"/>
              </a:defRPr>
            </a:lvl4pPr>
            <a:lvl5pPr marL="1985963" defTabSz="992188">
              <a:defRPr sz="2400">
                <a:solidFill>
                  <a:schemeClr val="tx1"/>
                </a:solidFill>
                <a:latin typeface="Times New Roman" charset="0"/>
                <a:ea typeface="ＭＳ Ｐゴシック" charset="0"/>
              </a:defRPr>
            </a:lvl5pPr>
            <a:lvl6pPr marL="2443163" defTabSz="992188" fontAlgn="base">
              <a:spcBef>
                <a:spcPct val="0"/>
              </a:spcBef>
              <a:spcAft>
                <a:spcPct val="0"/>
              </a:spcAft>
              <a:defRPr sz="2400">
                <a:solidFill>
                  <a:schemeClr val="tx1"/>
                </a:solidFill>
                <a:latin typeface="Times New Roman" charset="0"/>
                <a:ea typeface="ＭＳ Ｐゴシック" charset="0"/>
              </a:defRPr>
            </a:lvl6pPr>
            <a:lvl7pPr marL="2900363" defTabSz="992188" fontAlgn="base">
              <a:spcBef>
                <a:spcPct val="0"/>
              </a:spcBef>
              <a:spcAft>
                <a:spcPct val="0"/>
              </a:spcAft>
              <a:defRPr sz="2400">
                <a:solidFill>
                  <a:schemeClr val="tx1"/>
                </a:solidFill>
                <a:latin typeface="Times New Roman" charset="0"/>
                <a:ea typeface="ＭＳ Ｐゴシック" charset="0"/>
              </a:defRPr>
            </a:lvl7pPr>
            <a:lvl8pPr marL="3357563" defTabSz="992188" fontAlgn="base">
              <a:spcBef>
                <a:spcPct val="0"/>
              </a:spcBef>
              <a:spcAft>
                <a:spcPct val="0"/>
              </a:spcAft>
              <a:defRPr sz="2400">
                <a:solidFill>
                  <a:schemeClr val="tx1"/>
                </a:solidFill>
                <a:latin typeface="Times New Roman" charset="0"/>
                <a:ea typeface="ＭＳ Ｐゴシック" charset="0"/>
              </a:defRPr>
            </a:lvl8pPr>
            <a:lvl9pPr marL="3814763" defTabSz="992188" fontAlgn="base">
              <a:spcBef>
                <a:spcPct val="0"/>
              </a:spcBef>
              <a:spcAft>
                <a:spcPct val="0"/>
              </a:spcAft>
              <a:defRPr sz="2400">
                <a:solidFill>
                  <a:schemeClr val="tx1"/>
                </a:solidFill>
                <a:latin typeface="Times New Roman" charset="0"/>
                <a:ea typeface="ＭＳ Ｐゴシック" charset="0"/>
              </a:defRPr>
            </a:lvl9pPr>
          </a:lstStyle>
          <a:p>
            <a:pPr eaLnBrk="0" hangingPunct="0"/>
            <a:r>
              <a:rPr lang="en-US" sz="900" b="0"/>
              <a:t>SCAMA Voice Circuits</a:t>
            </a:r>
          </a:p>
        </p:txBody>
      </p:sp>
      <p:sp>
        <p:nvSpPr>
          <p:cNvPr id="229461" name="Rectangle 85"/>
          <p:cNvSpPr>
            <a:spLocks noChangeArrowheads="1"/>
          </p:cNvSpPr>
          <p:nvPr/>
        </p:nvSpPr>
        <p:spPr bwMode="auto">
          <a:xfrm rot="10800000">
            <a:off x="8229600" y="4953000"/>
            <a:ext cx="665163" cy="361950"/>
          </a:xfrm>
          <a:prstGeom prst="rect">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462" name="Rectangle 86"/>
          <p:cNvSpPr>
            <a:spLocks noChangeArrowheads="1"/>
          </p:cNvSpPr>
          <p:nvPr/>
        </p:nvSpPr>
        <p:spPr bwMode="auto">
          <a:xfrm rot="10800000" flipV="1">
            <a:off x="8153400" y="4989018"/>
            <a:ext cx="803275" cy="23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8219" tIns="48248" rIns="98219" bIns="48248">
            <a:spAutoFit/>
          </a:bodyPr>
          <a:lstStyle/>
          <a:p>
            <a:pPr algn="ctr" defTabSz="992188" eaLnBrk="0" hangingPunct="0"/>
            <a:r>
              <a:rPr lang="en-US" sz="900" b="0">
                <a:latin typeface="Times New Roman" charset="0"/>
              </a:rPr>
              <a:t>Hot Bench</a:t>
            </a:r>
          </a:p>
        </p:txBody>
      </p:sp>
      <p:grpSp>
        <p:nvGrpSpPr>
          <p:cNvPr id="229615" name="Group 239"/>
          <p:cNvGrpSpPr>
            <a:grpSpLocks/>
          </p:cNvGrpSpPr>
          <p:nvPr/>
        </p:nvGrpSpPr>
        <p:grpSpPr bwMode="auto">
          <a:xfrm>
            <a:off x="7543800" y="5562600"/>
            <a:ext cx="755650" cy="663575"/>
            <a:chOff x="5136" y="3216"/>
            <a:chExt cx="476" cy="418"/>
          </a:xfrm>
        </p:grpSpPr>
        <p:sp>
          <p:nvSpPr>
            <p:cNvPr id="229463" name="Oval 87"/>
            <p:cNvSpPr>
              <a:spLocks noChangeArrowheads="1"/>
            </p:cNvSpPr>
            <p:nvPr/>
          </p:nvSpPr>
          <p:spPr bwMode="auto">
            <a:xfrm>
              <a:off x="5136" y="3216"/>
              <a:ext cx="476" cy="418"/>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464" name="Rectangle 88"/>
            <p:cNvSpPr>
              <a:spLocks noChangeArrowheads="1"/>
            </p:cNvSpPr>
            <p:nvPr/>
          </p:nvSpPr>
          <p:spPr bwMode="auto">
            <a:xfrm rot="10800000" flipV="1">
              <a:off x="5136" y="3325"/>
              <a:ext cx="466" cy="1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8219" tIns="48248" rIns="98219" bIns="48248">
              <a:spAutoFit/>
            </a:bodyPr>
            <a:lstStyle/>
            <a:p>
              <a:pPr algn="ctr" defTabSz="992188" eaLnBrk="0" hangingPunct="0"/>
              <a:r>
                <a:rPr lang="en-US" sz="900" dirty="0">
                  <a:latin typeface="Times New Roman" charset="0"/>
                </a:rPr>
                <a:t>S/C I&amp;T</a:t>
              </a:r>
            </a:p>
          </p:txBody>
        </p:sp>
      </p:grpSp>
      <p:sp>
        <p:nvSpPr>
          <p:cNvPr id="229468" name="Text Box 92"/>
          <p:cNvSpPr txBox="1">
            <a:spLocks noChangeArrowheads="1"/>
          </p:cNvSpPr>
          <p:nvPr/>
        </p:nvSpPr>
        <p:spPr bwMode="auto">
          <a:xfrm>
            <a:off x="3886200" y="2263775"/>
            <a:ext cx="599611" cy="2387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9253" tIns="49626" rIns="99253" bIns="49626">
            <a:spAutoFit/>
          </a:bodyPr>
          <a:lstStyle>
            <a:lvl1pPr defTabSz="992188">
              <a:defRPr sz="2400">
                <a:solidFill>
                  <a:schemeClr val="tx1"/>
                </a:solidFill>
                <a:latin typeface="Times New Roman" charset="0"/>
                <a:ea typeface="ＭＳ Ｐゴシック" charset="0"/>
              </a:defRPr>
            </a:lvl1pPr>
            <a:lvl2pPr marL="496888" defTabSz="992188">
              <a:defRPr sz="2400">
                <a:solidFill>
                  <a:schemeClr val="tx1"/>
                </a:solidFill>
                <a:latin typeface="Times New Roman" charset="0"/>
                <a:ea typeface="ＭＳ Ｐゴシック" charset="0"/>
              </a:defRPr>
            </a:lvl2pPr>
            <a:lvl3pPr marL="992188" defTabSz="992188">
              <a:defRPr sz="2400">
                <a:solidFill>
                  <a:schemeClr val="tx1"/>
                </a:solidFill>
                <a:latin typeface="Times New Roman" charset="0"/>
                <a:ea typeface="ＭＳ Ｐゴシック" charset="0"/>
              </a:defRPr>
            </a:lvl3pPr>
            <a:lvl4pPr marL="1489075" defTabSz="992188">
              <a:defRPr sz="2400">
                <a:solidFill>
                  <a:schemeClr val="tx1"/>
                </a:solidFill>
                <a:latin typeface="Times New Roman" charset="0"/>
                <a:ea typeface="ＭＳ Ｐゴシック" charset="0"/>
              </a:defRPr>
            </a:lvl4pPr>
            <a:lvl5pPr marL="1985963" defTabSz="992188">
              <a:defRPr sz="2400">
                <a:solidFill>
                  <a:schemeClr val="tx1"/>
                </a:solidFill>
                <a:latin typeface="Times New Roman" charset="0"/>
                <a:ea typeface="ＭＳ Ｐゴシック" charset="0"/>
              </a:defRPr>
            </a:lvl5pPr>
            <a:lvl6pPr marL="2443163" defTabSz="992188" fontAlgn="base">
              <a:spcBef>
                <a:spcPct val="0"/>
              </a:spcBef>
              <a:spcAft>
                <a:spcPct val="0"/>
              </a:spcAft>
              <a:defRPr sz="2400">
                <a:solidFill>
                  <a:schemeClr val="tx1"/>
                </a:solidFill>
                <a:latin typeface="Times New Roman" charset="0"/>
                <a:ea typeface="ＭＳ Ｐゴシック" charset="0"/>
              </a:defRPr>
            </a:lvl6pPr>
            <a:lvl7pPr marL="2900363" defTabSz="992188" fontAlgn="base">
              <a:spcBef>
                <a:spcPct val="0"/>
              </a:spcBef>
              <a:spcAft>
                <a:spcPct val="0"/>
              </a:spcAft>
              <a:defRPr sz="2400">
                <a:solidFill>
                  <a:schemeClr val="tx1"/>
                </a:solidFill>
                <a:latin typeface="Times New Roman" charset="0"/>
                <a:ea typeface="ＭＳ Ｐゴシック" charset="0"/>
              </a:defRPr>
            </a:lvl7pPr>
            <a:lvl8pPr marL="3357563" defTabSz="992188" fontAlgn="base">
              <a:spcBef>
                <a:spcPct val="0"/>
              </a:spcBef>
              <a:spcAft>
                <a:spcPct val="0"/>
              </a:spcAft>
              <a:defRPr sz="2400">
                <a:solidFill>
                  <a:schemeClr val="tx1"/>
                </a:solidFill>
                <a:latin typeface="Times New Roman" charset="0"/>
                <a:ea typeface="ＭＳ Ｐゴシック" charset="0"/>
              </a:defRPr>
            </a:lvl8pPr>
            <a:lvl9pPr marL="3814763" defTabSz="992188" fontAlgn="base">
              <a:spcBef>
                <a:spcPct val="0"/>
              </a:spcBef>
              <a:spcAft>
                <a:spcPct val="0"/>
              </a:spcAft>
              <a:defRPr sz="2400">
                <a:solidFill>
                  <a:schemeClr val="tx1"/>
                </a:solidFill>
                <a:latin typeface="Times New Roman" charset="0"/>
                <a:ea typeface="ＭＳ Ｐゴシック" charset="0"/>
              </a:defRPr>
            </a:lvl9pPr>
          </a:lstStyle>
          <a:p>
            <a:pPr eaLnBrk="0" hangingPunct="0"/>
            <a:r>
              <a:rPr lang="en-US" sz="900" b="0"/>
              <a:t>To MVS</a:t>
            </a:r>
          </a:p>
        </p:txBody>
      </p:sp>
      <p:sp>
        <p:nvSpPr>
          <p:cNvPr id="229469" name="Rectangle 93"/>
          <p:cNvSpPr>
            <a:spLocks noChangeArrowheads="1"/>
          </p:cNvSpPr>
          <p:nvPr/>
        </p:nvSpPr>
        <p:spPr bwMode="auto">
          <a:xfrm rot="5400000">
            <a:off x="3260402" y="4727258"/>
            <a:ext cx="1169046" cy="2308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p>
            <a:r>
              <a:rPr lang="en-US" sz="900" b="0" i="1">
                <a:latin typeface="Times New Roman" charset="0"/>
              </a:rPr>
              <a:t>R/T Mission Critical</a:t>
            </a:r>
          </a:p>
        </p:txBody>
      </p:sp>
      <p:sp>
        <p:nvSpPr>
          <p:cNvPr id="229470" name="Rectangle 94"/>
          <p:cNvSpPr>
            <a:spLocks noChangeArrowheads="1"/>
          </p:cNvSpPr>
          <p:nvPr/>
        </p:nvSpPr>
        <p:spPr bwMode="auto">
          <a:xfrm rot="5400000">
            <a:off x="3105845" y="3407252"/>
            <a:ext cx="646309" cy="230822"/>
          </a:xfrm>
          <a:prstGeom prst="rect">
            <a:avLst/>
          </a:prstGeom>
          <a:noFill/>
          <a:ln>
            <a:noFill/>
          </a:ln>
          <a:effectLst/>
          <a:extLst>
            <a:ext uri="{909E8E84-426E-40dd-AFC4-6F175D3DCCD1}">
              <a14:hiddenFill xmlns="" xmlns:a14="http://schemas.microsoft.com/office/drawing/2010/main">
                <a:solidFill>
                  <a:srgbClr val="DDDDDD"/>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p>
            <a:r>
              <a:rPr lang="en-US" sz="900">
                <a:latin typeface="Times New Roman" charset="0"/>
              </a:rPr>
              <a:t>PIP WAN</a:t>
            </a:r>
          </a:p>
        </p:txBody>
      </p:sp>
      <p:sp>
        <p:nvSpPr>
          <p:cNvPr id="229471" name="Rectangle 95"/>
          <p:cNvSpPr>
            <a:spLocks noChangeArrowheads="1"/>
          </p:cNvSpPr>
          <p:nvPr/>
        </p:nvSpPr>
        <p:spPr bwMode="auto">
          <a:xfrm rot="-16212473">
            <a:off x="1972986" y="2476006"/>
            <a:ext cx="749852" cy="23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8219" tIns="48248" rIns="98219" bIns="48248">
            <a:spAutoFit/>
          </a:bodyPr>
          <a:lstStyle/>
          <a:p>
            <a:pPr algn="ctr" defTabSz="992188" eaLnBrk="0" hangingPunct="0"/>
            <a:r>
              <a:rPr lang="en-US" sz="900">
                <a:latin typeface="Times New Roman" charset="0"/>
              </a:rPr>
              <a:t>1.544 Mbps</a:t>
            </a:r>
          </a:p>
        </p:txBody>
      </p:sp>
      <p:sp>
        <p:nvSpPr>
          <p:cNvPr id="229473" name="Rectangle 97"/>
          <p:cNvSpPr>
            <a:spLocks noChangeArrowheads="1"/>
          </p:cNvSpPr>
          <p:nvPr/>
        </p:nvSpPr>
        <p:spPr bwMode="auto">
          <a:xfrm rot="5400000">
            <a:off x="1860656" y="4815364"/>
            <a:ext cx="980864" cy="2308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p>
            <a:r>
              <a:rPr lang="en-US" sz="900" b="0" i="1">
                <a:latin typeface="Times New Roman" charset="0"/>
              </a:rPr>
              <a:t>Mission Critical</a:t>
            </a:r>
          </a:p>
        </p:txBody>
      </p:sp>
      <p:sp>
        <p:nvSpPr>
          <p:cNvPr id="229474" name="Rectangle 98"/>
          <p:cNvSpPr>
            <a:spLocks noChangeArrowheads="1"/>
          </p:cNvSpPr>
          <p:nvPr/>
        </p:nvSpPr>
        <p:spPr bwMode="auto">
          <a:xfrm>
            <a:off x="1728788" y="5645150"/>
            <a:ext cx="1098550" cy="241300"/>
          </a:xfrm>
          <a:prstGeom prst="rect">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475" name="Rectangle 99"/>
          <p:cNvSpPr>
            <a:spLocks noChangeArrowheads="1"/>
          </p:cNvSpPr>
          <p:nvPr/>
        </p:nvSpPr>
        <p:spPr bwMode="auto">
          <a:xfrm>
            <a:off x="1676400" y="5635625"/>
            <a:ext cx="1112838" cy="23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8219" tIns="48248" rIns="98219" bIns="48248">
            <a:spAutoFit/>
          </a:bodyPr>
          <a:lstStyle/>
          <a:p>
            <a:pPr algn="ctr" defTabSz="992188" eaLnBrk="0" hangingPunct="0"/>
            <a:r>
              <a:rPr lang="en-US" sz="900">
                <a:latin typeface="Times New Roman" charset="0"/>
              </a:rPr>
              <a:t>Hangar AE</a:t>
            </a:r>
          </a:p>
        </p:txBody>
      </p:sp>
      <p:sp>
        <p:nvSpPr>
          <p:cNvPr id="229476" name="Rectangle 100"/>
          <p:cNvSpPr>
            <a:spLocks noChangeArrowheads="1"/>
          </p:cNvSpPr>
          <p:nvPr/>
        </p:nvSpPr>
        <p:spPr bwMode="auto">
          <a:xfrm>
            <a:off x="144463" y="3897313"/>
            <a:ext cx="1031875" cy="842962"/>
          </a:xfrm>
          <a:prstGeom prst="rect">
            <a:avLst/>
          </a:prstGeom>
          <a:noFill/>
          <a:ln w="12700">
            <a:solidFill>
              <a:schemeClr val="tx1"/>
            </a:solidFill>
            <a:prstDash val="dash"/>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477" name="Rectangle 101"/>
          <p:cNvSpPr>
            <a:spLocks noChangeArrowheads="1"/>
          </p:cNvSpPr>
          <p:nvPr/>
        </p:nvSpPr>
        <p:spPr bwMode="auto">
          <a:xfrm>
            <a:off x="144463" y="2871788"/>
            <a:ext cx="963612" cy="844550"/>
          </a:xfrm>
          <a:prstGeom prst="rect">
            <a:avLst/>
          </a:prstGeom>
          <a:noFill/>
          <a:ln w="12700">
            <a:solidFill>
              <a:schemeClr val="tx1"/>
            </a:solidFill>
            <a:prstDash val="dash"/>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478" name="Rectangle 102"/>
          <p:cNvSpPr>
            <a:spLocks noChangeArrowheads="1"/>
          </p:cNvSpPr>
          <p:nvPr/>
        </p:nvSpPr>
        <p:spPr bwMode="auto">
          <a:xfrm>
            <a:off x="144463" y="4921250"/>
            <a:ext cx="1150937" cy="946150"/>
          </a:xfrm>
          <a:prstGeom prst="rect">
            <a:avLst/>
          </a:prstGeom>
          <a:noFill/>
          <a:ln w="12700">
            <a:solidFill>
              <a:schemeClr val="tx1"/>
            </a:solidFill>
            <a:prstDash val="dash"/>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480" name="Text Box 104"/>
          <p:cNvSpPr txBox="1">
            <a:spLocks noChangeArrowheads="1"/>
          </p:cNvSpPr>
          <p:nvPr/>
        </p:nvSpPr>
        <p:spPr bwMode="auto">
          <a:xfrm rot="10800000" flipV="1">
            <a:off x="321443" y="4079577"/>
            <a:ext cx="701727" cy="2387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9253" tIns="49626" rIns="99253" bIns="49626">
            <a:spAutoFit/>
          </a:bodyPr>
          <a:lstStyle>
            <a:lvl1pPr defTabSz="992188">
              <a:defRPr sz="2400">
                <a:solidFill>
                  <a:schemeClr val="tx1"/>
                </a:solidFill>
                <a:latin typeface="Times New Roman" charset="0"/>
                <a:ea typeface="ＭＳ Ｐゴシック" charset="0"/>
              </a:defRPr>
            </a:lvl1pPr>
            <a:lvl2pPr marL="496888" defTabSz="992188">
              <a:defRPr sz="2400">
                <a:solidFill>
                  <a:schemeClr val="tx1"/>
                </a:solidFill>
                <a:latin typeface="Times New Roman" charset="0"/>
                <a:ea typeface="ＭＳ Ｐゴシック" charset="0"/>
              </a:defRPr>
            </a:lvl2pPr>
            <a:lvl3pPr marL="992188" defTabSz="992188">
              <a:defRPr sz="2400">
                <a:solidFill>
                  <a:schemeClr val="tx1"/>
                </a:solidFill>
                <a:latin typeface="Times New Roman" charset="0"/>
                <a:ea typeface="ＭＳ Ｐゴシック" charset="0"/>
              </a:defRPr>
            </a:lvl3pPr>
            <a:lvl4pPr marL="1489075" defTabSz="992188">
              <a:defRPr sz="2400">
                <a:solidFill>
                  <a:schemeClr val="tx1"/>
                </a:solidFill>
                <a:latin typeface="Times New Roman" charset="0"/>
                <a:ea typeface="ＭＳ Ｐゴシック" charset="0"/>
              </a:defRPr>
            </a:lvl4pPr>
            <a:lvl5pPr marL="1985963" defTabSz="992188">
              <a:defRPr sz="2400">
                <a:solidFill>
                  <a:schemeClr val="tx1"/>
                </a:solidFill>
                <a:latin typeface="Times New Roman" charset="0"/>
                <a:ea typeface="ＭＳ Ｐゴシック" charset="0"/>
              </a:defRPr>
            </a:lvl5pPr>
            <a:lvl6pPr marL="2443163" defTabSz="992188" fontAlgn="base">
              <a:spcBef>
                <a:spcPct val="0"/>
              </a:spcBef>
              <a:spcAft>
                <a:spcPct val="0"/>
              </a:spcAft>
              <a:defRPr sz="2400">
                <a:solidFill>
                  <a:schemeClr val="tx1"/>
                </a:solidFill>
                <a:latin typeface="Times New Roman" charset="0"/>
                <a:ea typeface="ＭＳ Ｐゴシック" charset="0"/>
              </a:defRPr>
            </a:lvl6pPr>
            <a:lvl7pPr marL="2900363" defTabSz="992188" fontAlgn="base">
              <a:spcBef>
                <a:spcPct val="0"/>
              </a:spcBef>
              <a:spcAft>
                <a:spcPct val="0"/>
              </a:spcAft>
              <a:defRPr sz="2400">
                <a:solidFill>
                  <a:schemeClr val="tx1"/>
                </a:solidFill>
                <a:latin typeface="Times New Roman" charset="0"/>
                <a:ea typeface="ＭＳ Ｐゴシック" charset="0"/>
              </a:defRPr>
            </a:lvl7pPr>
            <a:lvl8pPr marL="3357563" defTabSz="992188" fontAlgn="base">
              <a:spcBef>
                <a:spcPct val="0"/>
              </a:spcBef>
              <a:spcAft>
                <a:spcPct val="0"/>
              </a:spcAft>
              <a:defRPr sz="2400">
                <a:solidFill>
                  <a:schemeClr val="tx1"/>
                </a:solidFill>
                <a:latin typeface="Times New Roman" charset="0"/>
                <a:ea typeface="ＭＳ Ｐゴシック" charset="0"/>
              </a:defRPr>
            </a:lvl8pPr>
            <a:lvl9pPr marL="3814763" defTabSz="992188" fontAlgn="base">
              <a:spcBef>
                <a:spcPct val="0"/>
              </a:spcBef>
              <a:spcAft>
                <a:spcPct val="0"/>
              </a:spcAft>
              <a:defRPr sz="2400">
                <a:solidFill>
                  <a:schemeClr val="tx1"/>
                </a:solidFill>
                <a:latin typeface="Times New Roman" charset="0"/>
                <a:ea typeface="ＭＳ Ｐゴシック" charset="0"/>
              </a:defRPr>
            </a:lvl9pPr>
          </a:lstStyle>
          <a:p>
            <a:pPr eaLnBrk="0" hangingPunct="0"/>
            <a:r>
              <a:rPr lang="en-US" sz="900"/>
              <a:t>LAT ISOC</a:t>
            </a:r>
          </a:p>
        </p:txBody>
      </p:sp>
      <p:sp>
        <p:nvSpPr>
          <p:cNvPr id="229481" name="Text Box 105"/>
          <p:cNvSpPr txBox="1">
            <a:spLocks noChangeArrowheads="1"/>
          </p:cNvSpPr>
          <p:nvPr/>
        </p:nvSpPr>
        <p:spPr bwMode="auto">
          <a:xfrm rot="10800000" flipV="1">
            <a:off x="294252" y="3057227"/>
            <a:ext cx="691020" cy="2387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9253" tIns="49626" rIns="99253" bIns="49626">
            <a:spAutoFit/>
          </a:bodyPr>
          <a:lstStyle>
            <a:lvl1pPr defTabSz="992188">
              <a:defRPr sz="2400">
                <a:solidFill>
                  <a:schemeClr val="tx1"/>
                </a:solidFill>
                <a:latin typeface="Times New Roman" charset="0"/>
                <a:ea typeface="ＭＳ Ｐゴシック" charset="0"/>
              </a:defRPr>
            </a:lvl1pPr>
            <a:lvl2pPr marL="496888" defTabSz="992188">
              <a:defRPr sz="2400">
                <a:solidFill>
                  <a:schemeClr val="tx1"/>
                </a:solidFill>
                <a:latin typeface="Times New Roman" charset="0"/>
                <a:ea typeface="ＭＳ Ｐゴシック" charset="0"/>
              </a:defRPr>
            </a:lvl2pPr>
            <a:lvl3pPr marL="992188" defTabSz="992188">
              <a:defRPr sz="2400">
                <a:solidFill>
                  <a:schemeClr val="tx1"/>
                </a:solidFill>
                <a:latin typeface="Times New Roman" charset="0"/>
                <a:ea typeface="ＭＳ Ｐゴシック" charset="0"/>
              </a:defRPr>
            </a:lvl3pPr>
            <a:lvl4pPr marL="1489075" defTabSz="992188">
              <a:defRPr sz="2400">
                <a:solidFill>
                  <a:schemeClr val="tx1"/>
                </a:solidFill>
                <a:latin typeface="Times New Roman" charset="0"/>
                <a:ea typeface="ＭＳ Ｐゴシック" charset="0"/>
              </a:defRPr>
            </a:lvl4pPr>
            <a:lvl5pPr marL="1985963" defTabSz="992188">
              <a:defRPr sz="2400">
                <a:solidFill>
                  <a:schemeClr val="tx1"/>
                </a:solidFill>
                <a:latin typeface="Times New Roman" charset="0"/>
                <a:ea typeface="ＭＳ Ｐゴシック" charset="0"/>
              </a:defRPr>
            </a:lvl5pPr>
            <a:lvl6pPr marL="2443163" defTabSz="992188" fontAlgn="base">
              <a:spcBef>
                <a:spcPct val="0"/>
              </a:spcBef>
              <a:spcAft>
                <a:spcPct val="0"/>
              </a:spcAft>
              <a:defRPr sz="2400">
                <a:solidFill>
                  <a:schemeClr val="tx1"/>
                </a:solidFill>
                <a:latin typeface="Times New Roman" charset="0"/>
                <a:ea typeface="ＭＳ Ｐゴシック" charset="0"/>
              </a:defRPr>
            </a:lvl6pPr>
            <a:lvl7pPr marL="2900363" defTabSz="992188" fontAlgn="base">
              <a:spcBef>
                <a:spcPct val="0"/>
              </a:spcBef>
              <a:spcAft>
                <a:spcPct val="0"/>
              </a:spcAft>
              <a:defRPr sz="2400">
                <a:solidFill>
                  <a:schemeClr val="tx1"/>
                </a:solidFill>
                <a:latin typeface="Times New Roman" charset="0"/>
                <a:ea typeface="ＭＳ Ｐゴシック" charset="0"/>
              </a:defRPr>
            </a:lvl7pPr>
            <a:lvl8pPr marL="3357563" defTabSz="992188" fontAlgn="base">
              <a:spcBef>
                <a:spcPct val="0"/>
              </a:spcBef>
              <a:spcAft>
                <a:spcPct val="0"/>
              </a:spcAft>
              <a:defRPr sz="2400">
                <a:solidFill>
                  <a:schemeClr val="tx1"/>
                </a:solidFill>
                <a:latin typeface="Times New Roman" charset="0"/>
                <a:ea typeface="ＭＳ Ｐゴシック" charset="0"/>
              </a:defRPr>
            </a:lvl8pPr>
            <a:lvl9pPr marL="3814763" defTabSz="992188" fontAlgn="base">
              <a:spcBef>
                <a:spcPct val="0"/>
              </a:spcBef>
              <a:spcAft>
                <a:spcPct val="0"/>
              </a:spcAft>
              <a:defRPr sz="2400">
                <a:solidFill>
                  <a:schemeClr val="tx1"/>
                </a:solidFill>
                <a:latin typeface="Times New Roman" charset="0"/>
                <a:ea typeface="ＭＳ Ｐゴシック" charset="0"/>
              </a:defRPr>
            </a:lvl9pPr>
          </a:lstStyle>
          <a:p>
            <a:pPr eaLnBrk="0" hangingPunct="0"/>
            <a:r>
              <a:rPr lang="en-US" sz="900"/>
              <a:t>GBM IOC</a:t>
            </a:r>
          </a:p>
        </p:txBody>
      </p:sp>
      <p:sp>
        <p:nvSpPr>
          <p:cNvPr id="229482" name="Line 106"/>
          <p:cNvSpPr>
            <a:spLocks noChangeShapeType="1"/>
          </p:cNvSpPr>
          <p:nvPr/>
        </p:nvSpPr>
        <p:spPr bwMode="auto">
          <a:xfrm>
            <a:off x="1009650" y="1365250"/>
            <a:ext cx="0" cy="1566863"/>
          </a:xfrm>
          <a:prstGeom prst="line">
            <a:avLst/>
          </a:prstGeom>
          <a:noFill/>
          <a:ln w="38100">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483" name="Line 107"/>
          <p:cNvSpPr>
            <a:spLocks noChangeShapeType="1"/>
          </p:cNvSpPr>
          <p:nvPr/>
        </p:nvSpPr>
        <p:spPr bwMode="auto">
          <a:xfrm>
            <a:off x="1657350" y="1462088"/>
            <a:ext cx="0" cy="285750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484" name="Line 108"/>
          <p:cNvSpPr>
            <a:spLocks noChangeShapeType="1"/>
          </p:cNvSpPr>
          <p:nvPr/>
        </p:nvSpPr>
        <p:spPr bwMode="auto">
          <a:xfrm>
            <a:off x="1905000" y="2008188"/>
            <a:ext cx="0" cy="3033712"/>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485" name="Line 109"/>
          <p:cNvSpPr>
            <a:spLocks noChangeShapeType="1"/>
          </p:cNvSpPr>
          <p:nvPr/>
        </p:nvSpPr>
        <p:spPr bwMode="auto">
          <a:xfrm>
            <a:off x="1108075" y="4319588"/>
            <a:ext cx="549275" cy="0"/>
          </a:xfrm>
          <a:prstGeom prst="line">
            <a:avLst/>
          </a:prstGeom>
          <a:noFill/>
          <a:ln w="38100">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486" name="Line 110"/>
          <p:cNvSpPr>
            <a:spLocks noChangeShapeType="1"/>
          </p:cNvSpPr>
          <p:nvPr/>
        </p:nvSpPr>
        <p:spPr bwMode="auto">
          <a:xfrm>
            <a:off x="1108075" y="5041900"/>
            <a:ext cx="825500" cy="0"/>
          </a:xfrm>
          <a:prstGeom prst="line">
            <a:avLst/>
          </a:prstGeom>
          <a:noFill/>
          <a:ln w="38100">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487" name="Rectangle 111"/>
          <p:cNvSpPr>
            <a:spLocks noChangeArrowheads="1"/>
          </p:cNvSpPr>
          <p:nvPr/>
        </p:nvSpPr>
        <p:spPr bwMode="auto">
          <a:xfrm>
            <a:off x="1752600" y="6007100"/>
            <a:ext cx="990600" cy="393700"/>
          </a:xfrm>
          <a:prstGeom prst="rect">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nchor="ctr"/>
          <a:lstStyle/>
          <a:p>
            <a:pPr algn="ctr"/>
            <a:r>
              <a:rPr lang="en-US" sz="900">
                <a:latin typeface="Times New Roman" charset="0"/>
              </a:rPr>
              <a:t>Astrotech</a:t>
            </a:r>
          </a:p>
        </p:txBody>
      </p:sp>
      <p:sp>
        <p:nvSpPr>
          <p:cNvPr id="229490" name="Line 114"/>
          <p:cNvSpPr>
            <a:spLocks noChangeShapeType="1"/>
          </p:cNvSpPr>
          <p:nvPr/>
        </p:nvSpPr>
        <p:spPr bwMode="auto">
          <a:xfrm>
            <a:off x="2308225" y="5886450"/>
            <a:ext cx="0" cy="12065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492" name="Rectangle 116"/>
          <p:cNvSpPr>
            <a:spLocks noChangeArrowheads="1"/>
          </p:cNvSpPr>
          <p:nvPr/>
        </p:nvSpPr>
        <p:spPr bwMode="auto">
          <a:xfrm rot="5400000" flipH="1">
            <a:off x="1485519" y="1708627"/>
            <a:ext cx="534161" cy="2308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p>
            <a:r>
              <a:rPr lang="en-US" sz="900">
                <a:latin typeface="Times New Roman" charset="0"/>
              </a:rPr>
              <a:t>4 Mbps</a:t>
            </a:r>
          </a:p>
        </p:txBody>
      </p:sp>
      <p:sp>
        <p:nvSpPr>
          <p:cNvPr id="229493" name="Rectangle 117"/>
          <p:cNvSpPr>
            <a:spLocks noChangeArrowheads="1"/>
          </p:cNvSpPr>
          <p:nvPr/>
        </p:nvSpPr>
        <p:spPr bwMode="auto">
          <a:xfrm rot="5400000" flipH="1">
            <a:off x="1567533" y="3369946"/>
            <a:ext cx="979733" cy="2308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p>
            <a:r>
              <a:rPr lang="en-US" sz="900">
                <a:latin typeface="Times New Roman" charset="0"/>
              </a:rPr>
              <a:t>Restricted IONet</a:t>
            </a:r>
          </a:p>
        </p:txBody>
      </p:sp>
      <p:sp>
        <p:nvSpPr>
          <p:cNvPr id="229494" name="Rectangle 118"/>
          <p:cNvSpPr>
            <a:spLocks noChangeArrowheads="1"/>
          </p:cNvSpPr>
          <p:nvPr/>
        </p:nvSpPr>
        <p:spPr bwMode="auto">
          <a:xfrm rot="5400000">
            <a:off x="1688393" y="2297590"/>
            <a:ext cx="604662" cy="2308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p>
            <a:r>
              <a:rPr lang="en-US" sz="900">
                <a:latin typeface="Times New Roman" charset="0"/>
              </a:rPr>
              <a:t>256 kbps</a:t>
            </a:r>
          </a:p>
        </p:txBody>
      </p:sp>
      <p:sp>
        <p:nvSpPr>
          <p:cNvPr id="229495" name="Line 119"/>
          <p:cNvSpPr>
            <a:spLocks noChangeShapeType="1"/>
          </p:cNvSpPr>
          <p:nvPr/>
        </p:nvSpPr>
        <p:spPr bwMode="auto">
          <a:xfrm>
            <a:off x="2655888" y="2435225"/>
            <a:ext cx="0" cy="3194050"/>
          </a:xfrm>
          <a:prstGeom prst="line">
            <a:avLst/>
          </a:prstGeom>
          <a:noFill/>
          <a:ln w="12700">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496" name="Text Box 120"/>
          <p:cNvSpPr txBox="1">
            <a:spLocks noChangeArrowheads="1"/>
          </p:cNvSpPr>
          <p:nvPr/>
        </p:nvSpPr>
        <p:spPr bwMode="auto">
          <a:xfrm>
            <a:off x="2438400" y="2251075"/>
            <a:ext cx="599611" cy="2387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9253" tIns="49626" rIns="99253" bIns="49626">
            <a:spAutoFit/>
          </a:bodyPr>
          <a:lstStyle>
            <a:lvl1pPr defTabSz="992188">
              <a:defRPr sz="2400">
                <a:solidFill>
                  <a:schemeClr val="tx1"/>
                </a:solidFill>
                <a:latin typeface="Times New Roman" charset="0"/>
                <a:ea typeface="ＭＳ Ｐゴシック" charset="0"/>
              </a:defRPr>
            </a:lvl1pPr>
            <a:lvl2pPr marL="496888" defTabSz="992188">
              <a:defRPr sz="2400">
                <a:solidFill>
                  <a:schemeClr val="tx1"/>
                </a:solidFill>
                <a:latin typeface="Times New Roman" charset="0"/>
                <a:ea typeface="ＭＳ Ｐゴシック" charset="0"/>
              </a:defRPr>
            </a:lvl2pPr>
            <a:lvl3pPr marL="992188" defTabSz="992188">
              <a:defRPr sz="2400">
                <a:solidFill>
                  <a:schemeClr val="tx1"/>
                </a:solidFill>
                <a:latin typeface="Times New Roman" charset="0"/>
                <a:ea typeface="ＭＳ Ｐゴシック" charset="0"/>
              </a:defRPr>
            </a:lvl3pPr>
            <a:lvl4pPr marL="1489075" defTabSz="992188">
              <a:defRPr sz="2400">
                <a:solidFill>
                  <a:schemeClr val="tx1"/>
                </a:solidFill>
                <a:latin typeface="Times New Roman" charset="0"/>
                <a:ea typeface="ＭＳ Ｐゴシック" charset="0"/>
              </a:defRPr>
            </a:lvl4pPr>
            <a:lvl5pPr marL="1985963" defTabSz="992188">
              <a:defRPr sz="2400">
                <a:solidFill>
                  <a:schemeClr val="tx1"/>
                </a:solidFill>
                <a:latin typeface="Times New Roman" charset="0"/>
                <a:ea typeface="ＭＳ Ｐゴシック" charset="0"/>
              </a:defRPr>
            </a:lvl5pPr>
            <a:lvl6pPr marL="2443163" defTabSz="992188" fontAlgn="base">
              <a:spcBef>
                <a:spcPct val="0"/>
              </a:spcBef>
              <a:spcAft>
                <a:spcPct val="0"/>
              </a:spcAft>
              <a:defRPr sz="2400">
                <a:solidFill>
                  <a:schemeClr val="tx1"/>
                </a:solidFill>
                <a:latin typeface="Times New Roman" charset="0"/>
                <a:ea typeface="ＭＳ Ｐゴシック" charset="0"/>
              </a:defRPr>
            </a:lvl6pPr>
            <a:lvl7pPr marL="2900363" defTabSz="992188" fontAlgn="base">
              <a:spcBef>
                <a:spcPct val="0"/>
              </a:spcBef>
              <a:spcAft>
                <a:spcPct val="0"/>
              </a:spcAft>
              <a:defRPr sz="2400">
                <a:solidFill>
                  <a:schemeClr val="tx1"/>
                </a:solidFill>
                <a:latin typeface="Times New Roman" charset="0"/>
                <a:ea typeface="ＭＳ Ｐゴシック" charset="0"/>
              </a:defRPr>
            </a:lvl7pPr>
            <a:lvl8pPr marL="3357563" defTabSz="992188" fontAlgn="base">
              <a:spcBef>
                <a:spcPct val="0"/>
              </a:spcBef>
              <a:spcAft>
                <a:spcPct val="0"/>
              </a:spcAft>
              <a:defRPr sz="2400">
                <a:solidFill>
                  <a:schemeClr val="tx1"/>
                </a:solidFill>
                <a:latin typeface="Times New Roman" charset="0"/>
                <a:ea typeface="ＭＳ Ｐゴシック" charset="0"/>
              </a:defRPr>
            </a:lvl8pPr>
            <a:lvl9pPr marL="3814763" defTabSz="992188" fontAlgn="base">
              <a:spcBef>
                <a:spcPct val="0"/>
              </a:spcBef>
              <a:spcAft>
                <a:spcPct val="0"/>
              </a:spcAft>
              <a:defRPr sz="2400">
                <a:solidFill>
                  <a:schemeClr val="tx1"/>
                </a:solidFill>
                <a:latin typeface="Times New Roman" charset="0"/>
                <a:ea typeface="ＭＳ Ｐゴシック" charset="0"/>
              </a:defRPr>
            </a:lvl9pPr>
          </a:lstStyle>
          <a:p>
            <a:pPr eaLnBrk="0" hangingPunct="0"/>
            <a:r>
              <a:rPr lang="en-US" sz="900" b="0"/>
              <a:t>To MVS</a:t>
            </a:r>
          </a:p>
        </p:txBody>
      </p:sp>
      <p:sp>
        <p:nvSpPr>
          <p:cNvPr id="229497" name="Text Box 121"/>
          <p:cNvSpPr txBox="1">
            <a:spLocks noChangeArrowheads="1"/>
          </p:cNvSpPr>
          <p:nvPr/>
        </p:nvSpPr>
        <p:spPr bwMode="auto">
          <a:xfrm rot="16200000" flipV="1">
            <a:off x="2181094" y="4600083"/>
            <a:ext cx="1267086" cy="377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9253" tIns="49626" rIns="99253" bIns="49626">
            <a:spAutoFit/>
          </a:bodyPr>
          <a:lstStyle>
            <a:lvl1pPr defTabSz="992188">
              <a:defRPr sz="2400">
                <a:solidFill>
                  <a:schemeClr val="tx1"/>
                </a:solidFill>
                <a:latin typeface="Times New Roman" charset="0"/>
                <a:ea typeface="ＭＳ Ｐゴシック" charset="0"/>
              </a:defRPr>
            </a:lvl1pPr>
            <a:lvl2pPr marL="496888" defTabSz="992188">
              <a:defRPr sz="2400">
                <a:solidFill>
                  <a:schemeClr val="tx1"/>
                </a:solidFill>
                <a:latin typeface="Times New Roman" charset="0"/>
                <a:ea typeface="ＭＳ Ｐゴシック" charset="0"/>
              </a:defRPr>
            </a:lvl2pPr>
            <a:lvl3pPr marL="992188" defTabSz="992188">
              <a:defRPr sz="2400">
                <a:solidFill>
                  <a:schemeClr val="tx1"/>
                </a:solidFill>
                <a:latin typeface="Times New Roman" charset="0"/>
                <a:ea typeface="ＭＳ Ｐゴシック" charset="0"/>
              </a:defRPr>
            </a:lvl3pPr>
            <a:lvl4pPr marL="1489075" defTabSz="992188">
              <a:defRPr sz="2400">
                <a:solidFill>
                  <a:schemeClr val="tx1"/>
                </a:solidFill>
                <a:latin typeface="Times New Roman" charset="0"/>
                <a:ea typeface="ＭＳ Ｐゴシック" charset="0"/>
              </a:defRPr>
            </a:lvl4pPr>
            <a:lvl5pPr marL="1985963" defTabSz="992188">
              <a:defRPr sz="2400">
                <a:solidFill>
                  <a:schemeClr val="tx1"/>
                </a:solidFill>
                <a:latin typeface="Times New Roman" charset="0"/>
                <a:ea typeface="ＭＳ Ｐゴシック" charset="0"/>
              </a:defRPr>
            </a:lvl5pPr>
            <a:lvl6pPr marL="2443163" defTabSz="992188" fontAlgn="base">
              <a:spcBef>
                <a:spcPct val="0"/>
              </a:spcBef>
              <a:spcAft>
                <a:spcPct val="0"/>
              </a:spcAft>
              <a:defRPr sz="2400">
                <a:solidFill>
                  <a:schemeClr val="tx1"/>
                </a:solidFill>
                <a:latin typeface="Times New Roman" charset="0"/>
                <a:ea typeface="ＭＳ Ｐゴシック" charset="0"/>
              </a:defRPr>
            </a:lvl6pPr>
            <a:lvl7pPr marL="2900363" defTabSz="992188" fontAlgn="base">
              <a:spcBef>
                <a:spcPct val="0"/>
              </a:spcBef>
              <a:spcAft>
                <a:spcPct val="0"/>
              </a:spcAft>
              <a:defRPr sz="2400">
                <a:solidFill>
                  <a:schemeClr val="tx1"/>
                </a:solidFill>
                <a:latin typeface="Times New Roman" charset="0"/>
                <a:ea typeface="ＭＳ Ｐゴシック" charset="0"/>
              </a:defRPr>
            </a:lvl7pPr>
            <a:lvl8pPr marL="3357563" defTabSz="992188" fontAlgn="base">
              <a:spcBef>
                <a:spcPct val="0"/>
              </a:spcBef>
              <a:spcAft>
                <a:spcPct val="0"/>
              </a:spcAft>
              <a:defRPr sz="2400">
                <a:solidFill>
                  <a:schemeClr val="tx1"/>
                </a:solidFill>
                <a:latin typeface="Times New Roman" charset="0"/>
                <a:ea typeface="ＭＳ Ｐゴシック" charset="0"/>
              </a:defRPr>
            </a:lvl8pPr>
            <a:lvl9pPr marL="3814763" defTabSz="992188" fontAlgn="base">
              <a:spcBef>
                <a:spcPct val="0"/>
              </a:spcBef>
              <a:spcAft>
                <a:spcPct val="0"/>
              </a:spcAft>
              <a:defRPr sz="2400">
                <a:solidFill>
                  <a:schemeClr val="tx1"/>
                </a:solidFill>
                <a:latin typeface="Times New Roman" charset="0"/>
                <a:ea typeface="ＭＳ Ｐゴシック" charset="0"/>
              </a:defRPr>
            </a:lvl9pPr>
          </a:lstStyle>
          <a:p>
            <a:pPr eaLnBrk="0" hangingPunct="0"/>
            <a:r>
              <a:rPr lang="en-US" sz="900" dirty="0"/>
              <a:t>SN COORD,  OPS1</a:t>
            </a:r>
          </a:p>
          <a:p>
            <a:pPr eaLnBrk="0" hangingPunct="0"/>
            <a:r>
              <a:rPr lang="en-US" sz="900" dirty="0"/>
              <a:t>S/C OPS2, Delta Voice</a:t>
            </a:r>
          </a:p>
        </p:txBody>
      </p:sp>
      <p:sp>
        <p:nvSpPr>
          <p:cNvPr id="229498" name="Text Box 122"/>
          <p:cNvSpPr txBox="1">
            <a:spLocks noChangeArrowheads="1"/>
          </p:cNvSpPr>
          <p:nvPr/>
        </p:nvSpPr>
        <p:spPr bwMode="auto">
          <a:xfrm rot="16200000" flipV="1">
            <a:off x="2127802" y="3151683"/>
            <a:ext cx="1286360" cy="2387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9253" tIns="49626" rIns="99253" bIns="49626">
            <a:spAutoFit/>
          </a:bodyPr>
          <a:lstStyle>
            <a:lvl1pPr defTabSz="992188">
              <a:defRPr sz="2400">
                <a:solidFill>
                  <a:schemeClr val="tx1"/>
                </a:solidFill>
                <a:latin typeface="Times New Roman" charset="0"/>
                <a:ea typeface="ＭＳ Ｐゴシック" charset="0"/>
              </a:defRPr>
            </a:lvl1pPr>
            <a:lvl2pPr marL="496888" defTabSz="992188">
              <a:defRPr sz="2400">
                <a:solidFill>
                  <a:schemeClr val="tx1"/>
                </a:solidFill>
                <a:latin typeface="Times New Roman" charset="0"/>
                <a:ea typeface="ＭＳ Ｐゴシック" charset="0"/>
              </a:defRPr>
            </a:lvl2pPr>
            <a:lvl3pPr marL="992188" defTabSz="992188">
              <a:defRPr sz="2400">
                <a:solidFill>
                  <a:schemeClr val="tx1"/>
                </a:solidFill>
                <a:latin typeface="Times New Roman" charset="0"/>
                <a:ea typeface="ＭＳ Ｐゴシック" charset="0"/>
              </a:defRPr>
            </a:lvl3pPr>
            <a:lvl4pPr marL="1489075" defTabSz="992188">
              <a:defRPr sz="2400">
                <a:solidFill>
                  <a:schemeClr val="tx1"/>
                </a:solidFill>
                <a:latin typeface="Times New Roman" charset="0"/>
                <a:ea typeface="ＭＳ Ｐゴシック" charset="0"/>
              </a:defRPr>
            </a:lvl4pPr>
            <a:lvl5pPr marL="1985963" defTabSz="992188">
              <a:defRPr sz="2400">
                <a:solidFill>
                  <a:schemeClr val="tx1"/>
                </a:solidFill>
                <a:latin typeface="Times New Roman" charset="0"/>
                <a:ea typeface="ＭＳ Ｐゴシック" charset="0"/>
              </a:defRPr>
            </a:lvl5pPr>
            <a:lvl6pPr marL="2443163" defTabSz="992188" fontAlgn="base">
              <a:spcBef>
                <a:spcPct val="0"/>
              </a:spcBef>
              <a:spcAft>
                <a:spcPct val="0"/>
              </a:spcAft>
              <a:defRPr sz="2400">
                <a:solidFill>
                  <a:schemeClr val="tx1"/>
                </a:solidFill>
                <a:latin typeface="Times New Roman" charset="0"/>
                <a:ea typeface="ＭＳ Ｐゴシック" charset="0"/>
              </a:defRPr>
            </a:lvl6pPr>
            <a:lvl7pPr marL="2900363" defTabSz="992188" fontAlgn="base">
              <a:spcBef>
                <a:spcPct val="0"/>
              </a:spcBef>
              <a:spcAft>
                <a:spcPct val="0"/>
              </a:spcAft>
              <a:defRPr sz="2400">
                <a:solidFill>
                  <a:schemeClr val="tx1"/>
                </a:solidFill>
                <a:latin typeface="Times New Roman" charset="0"/>
                <a:ea typeface="ＭＳ Ｐゴシック" charset="0"/>
              </a:defRPr>
            </a:lvl7pPr>
            <a:lvl8pPr marL="3357563" defTabSz="992188" fontAlgn="base">
              <a:spcBef>
                <a:spcPct val="0"/>
              </a:spcBef>
              <a:spcAft>
                <a:spcPct val="0"/>
              </a:spcAft>
              <a:defRPr sz="2400">
                <a:solidFill>
                  <a:schemeClr val="tx1"/>
                </a:solidFill>
                <a:latin typeface="Times New Roman" charset="0"/>
                <a:ea typeface="ＭＳ Ｐゴシック" charset="0"/>
              </a:defRPr>
            </a:lvl8pPr>
            <a:lvl9pPr marL="3814763" defTabSz="992188" fontAlgn="base">
              <a:spcBef>
                <a:spcPct val="0"/>
              </a:spcBef>
              <a:spcAft>
                <a:spcPct val="0"/>
              </a:spcAft>
              <a:defRPr sz="2400">
                <a:solidFill>
                  <a:schemeClr val="tx1"/>
                </a:solidFill>
                <a:latin typeface="Times New Roman" charset="0"/>
                <a:ea typeface="ＭＳ Ｐゴシック" charset="0"/>
              </a:defRPr>
            </a:lvl9pPr>
          </a:lstStyle>
          <a:p>
            <a:pPr eaLnBrk="0" hangingPunct="0"/>
            <a:r>
              <a:rPr lang="en-US" sz="900" b="0"/>
              <a:t>SCAMA Voice Circuits</a:t>
            </a:r>
          </a:p>
        </p:txBody>
      </p:sp>
      <p:sp>
        <p:nvSpPr>
          <p:cNvPr id="229499" name="Line 123"/>
          <p:cNvSpPr>
            <a:spLocks noChangeShapeType="1"/>
          </p:cNvSpPr>
          <p:nvPr/>
        </p:nvSpPr>
        <p:spPr bwMode="auto">
          <a:xfrm rot="-5400000">
            <a:off x="1350169" y="3788569"/>
            <a:ext cx="3833812"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500" name="Rectangle 124"/>
          <p:cNvSpPr>
            <a:spLocks noChangeArrowheads="1"/>
          </p:cNvSpPr>
          <p:nvPr/>
        </p:nvSpPr>
        <p:spPr bwMode="auto">
          <a:xfrm rot="5400000">
            <a:off x="3096832" y="2653190"/>
            <a:ext cx="534161" cy="2308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p>
            <a:r>
              <a:rPr lang="en-US" sz="900">
                <a:latin typeface="Times New Roman" charset="0"/>
              </a:rPr>
              <a:t>5 Mbps</a:t>
            </a:r>
          </a:p>
        </p:txBody>
      </p:sp>
      <p:sp>
        <p:nvSpPr>
          <p:cNvPr id="229501" name="Line 125"/>
          <p:cNvSpPr>
            <a:spLocks noChangeShapeType="1"/>
          </p:cNvSpPr>
          <p:nvPr/>
        </p:nvSpPr>
        <p:spPr bwMode="auto">
          <a:xfrm rot="-5400000">
            <a:off x="1913732" y="3896519"/>
            <a:ext cx="3617912"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502" name="Rectangle 126"/>
          <p:cNvSpPr>
            <a:spLocks noChangeArrowheads="1"/>
          </p:cNvSpPr>
          <p:nvPr/>
        </p:nvSpPr>
        <p:spPr bwMode="auto">
          <a:xfrm rot="5400000">
            <a:off x="3544181" y="2448402"/>
            <a:ext cx="604662" cy="2308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p>
            <a:r>
              <a:rPr lang="en-US" sz="900">
                <a:latin typeface="Times New Roman" charset="0"/>
              </a:rPr>
              <a:t>512 kbps</a:t>
            </a:r>
          </a:p>
        </p:txBody>
      </p:sp>
      <p:sp>
        <p:nvSpPr>
          <p:cNvPr id="229503" name="Rectangle 127"/>
          <p:cNvSpPr>
            <a:spLocks noChangeArrowheads="1"/>
          </p:cNvSpPr>
          <p:nvPr/>
        </p:nvSpPr>
        <p:spPr bwMode="auto">
          <a:xfrm rot="5400000">
            <a:off x="3473277" y="3388996"/>
            <a:ext cx="825845" cy="230822"/>
          </a:xfrm>
          <a:prstGeom prst="rect">
            <a:avLst/>
          </a:prstGeom>
          <a:noFill/>
          <a:ln>
            <a:noFill/>
          </a:ln>
          <a:effectLst/>
          <a:extLst>
            <a:ext uri="{909E8E84-426E-40dd-AFC4-6F175D3DCCD1}">
              <a14:hiddenFill xmlns="" xmlns:a14="http://schemas.microsoft.com/office/drawing/2010/main">
                <a:solidFill>
                  <a:srgbClr val="DDDDDD"/>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p>
            <a:r>
              <a:rPr lang="en-US" sz="900">
                <a:latin typeface="Times New Roman" charset="0"/>
              </a:rPr>
              <a:t>Closed IONet</a:t>
            </a:r>
          </a:p>
        </p:txBody>
      </p:sp>
      <p:sp>
        <p:nvSpPr>
          <p:cNvPr id="229504" name="Rectangle 128"/>
          <p:cNvSpPr>
            <a:spLocks noChangeArrowheads="1"/>
          </p:cNvSpPr>
          <p:nvPr/>
        </p:nvSpPr>
        <p:spPr bwMode="auto">
          <a:xfrm rot="5400000">
            <a:off x="2825441" y="4775677"/>
            <a:ext cx="1070593" cy="2308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p>
            <a:r>
              <a:rPr lang="en-US" sz="900" b="0" i="1">
                <a:latin typeface="Times New Roman" charset="0"/>
              </a:rPr>
              <a:t>4 hours restorable</a:t>
            </a:r>
          </a:p>
        </p:txBody>
      </p:sp>
      <p:sp>
        <p:nvSpPr>
          <p:cNvPr id="229505" name="Text Box 129"/>
          <p:cNvSpPr txBox="1">
            <a:spLocks noChangeArrowheads="1"/>
          </p:cNvSpPr>
          <p:nvPr/>
        </p:nvSpPr>
        <p:spPr bwMode="auto">
          <a:xfrm rot="10800000" flipV="1">
            <a:off x="403142" y="4425652"/>
            <a:ext cx="495466" cy="2387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9253" tIns="49626" rIns="99253" bIns="49626">
            <a:spAutoFit/>
          </a:bodyPr>
          <a:lstStyle>
            <a:lvl1pPr defTabSz="992188">
              <a:defRPr sz="2400">
                <a:solidFill>
                  <a:schemeClr val="tx1"/>
                </a:solidFill>
                <a:latin typeface="Times New Roman" charset="0"/>
                <a:ea typeface="ＭＳ Ｐゴシック" charset="0"/>
              </a:defRPr>
            </a:lvl1pPr>
            <a:lvl2pPr marL="496888" defTabSz="992188">
              <a:defRPr sz="2400">
                <a:solidFill>
                  <a:schemeClr val="tx1"/>
                </a:solidFill>
                <a:latin typeface="Times New Roman" charset="0"/>
                <a:ea typeface="ＭＳ Ｐゴシック" charset="0"/>
              </a:defRPr>
            </a:lvl2pPr>
            <a:lvl3pPr marL="992188" defTabSz="992188">
              <a:defRPr sz="2400">
                <a:solidFill>
                  <a:schemeClr val="tx1"/>
                </a:solidFill>
                <a:latin typeface="Times New Roman" charset="0"/>
                <a:ea typeface="ＭＳ Ｐゴシック" charset="0"/>
              </a:defRPr>
            </a:lvl3pPr>
            <a:lvl4pPr marL="1489075" defTabSz="992188">
              <a:defRPr sz="2400">
                <a:solidFill>
                  <a:schemeClr val="tx1"/>
                </a:solidFill>
                <a:latin typeface="Times New Roman" charset="0"/>
                <a:ea typeface="ＭＳ Ｐゴシック" charset="0"/>
              </a:defRPr>
            </a:lvl4pPr>
            <a:lvl5pPr marL="1985963" defTabSz="992188">
              <a:defRPr sz="2400">
                <a:solidFill>
                  <a:schemeClr val="tx1"/>
                </a:solidFill>
                <a:latin typeface="Times New Roman" charset="0"/>
                <a:ea typeface="ＭＳ Ｐゴシック" charset="0"/>
              </a:defRPr>
            </a:lvl5pPr>
            <a:lvl6pPr marL="2443163" defTabSz="992188" fontAlgn="base">
              <a:spcBef>
                <a:spcPct val="0"/>
              </a:spcBef>
              <a:spcAft>
                <a:spcPct val="0"/>
              </a:spcAft>
              <a:defRPr sz="2400">
                <a:solidFill>
                  <a:schemeClr val="tx1"/>
                </a:solidFill>
                <a:latin typeface="Times New Roman" charset="0"/>
                <a:ea typeface="ＭＳ Ｐゴシック" charset="0"/>
              </a:defRPr>
            </a:lvl6pPr>
            <a:lvl7pPr marL="2900363" defTabSz="992188" fontAlgn="base">
              <a:spcBef>
                <a:spcPct val="0"/>
              </a:spcBef>
              <a:spcAft>
                <a:spcPct val="0"/>
              </a:spcAft>
              <a:defRPr sz="2400">
                <a:solidFill>
                  <a:schemeClr val="tx1"/>
                </a:solidFill>
                <a:latin typeface="Times New Roman" charset="0"/>
                <a:ea typeface="ＭＳ Ｐゴシック" charset="0"/>
              </a:defRPr>
            </a:lvl7pPr>
            <a:lvl8pPr marL="3357563" defTabSz="992188" fontAlgn="base">
              <a:spcBef>
                <a:spcPct val="0"/>
              </a:spcBef>
              <a:spcAft>
                <a:spcPct val="0"/>
              </a:spcAft>
              <a:defRPr sz="2400">
                <a:solidFill>
                  <a:schemeClr val="tx1"/>
                </a:solidFill>
                <a:latin typeface="Times New Roman" charset="0"/>
                <a:ea typeface="ＭＳ Ｐゴシック" charset="0"/>
              </a:defRPr>
            </a:lvl8pPr>
            <a:lvl9pPr marL="3814763" defTabSz="992188" fontAlgn="base">
              <a:spcBef>
                <a:spcPct val="0"/>
              </a:spcBef>
              <a:spcAft>
                <a:spcPct val="0"/>
              </a:spcAft>
              <a:defRPr sz="2400">
                <a:solidFill>
                  <a:schemeClr val="tx1"/>
                </a:solidFill>
                <a:latin typeface="Times New Roman" charset="0"/>
                <a:ea typeface="ＭＳ Ｐゴシック" charset="0"/>
              </a:defRPr>
            </a:lvl9pPr>
          </a:lstStyle>
          <a:p>
            <a:pPr eaLnBrk="0" hangingPunct="0"/>
            <a:r>
              <a:rPr lang="en-US" sz="900"/>
              <a:t>SLAC</a:t>
            </a:r>
          </a:p>
        </p:txBody>
      </p:sp>
      <p:sp>
        <p:nvSpPr>
          <p:cNvPr id="229506" name="Text Box 130"/>
          <p:cNvSpPr txBox="1">
            <a:spLocks noChangeArrowheads="1"/>
          </p:cNvSpPr>
          <p:nvPr/>
        </p:nvSpPr>
        <p:spPr bwMode="auto">
          <a:xfrm rot="10800000" flipV="1">
            <a:off x="415711" y="3435052"/>
            <a:ext cx="508428" cy="2387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9253" tIns="49626" rIns="99253" bIns="49626">
            <a:spAutoFit/>
          </a:bodyPr>
          <a:lstStyle>
            <a:lvl1pPr defTabSz="992188">
              <a:defRPr sz="2400">
                <a:solidFill>
                  <a:schemeClr val="tx1"/>
                </a:solidFill>
                <a:latin typeface="Times New Roman" charset="0"/>
                <a:ea typeface="ＭＳ Ｐゴシック" charset="0"/>
              </a:defRPr>
            </a:lvl1pPr>
            <a:lvl2pPr marL="496888" defTabSz="992188">
              <a:defRPr sz="2400">
                <a:solidFill>
                  <a:schemeClr val="tx1"/>
                </a:solidFill>
                <a:latin typeface="Times New Roman" charset="0"/>
                <a:ea typeface="ＭＳ Ｐゴシック" charset="0"/>
              </a:defRPr>
            </a:lvl2pPr>
            <a:lvl3pPr marL="992188" defTabSz="992188">
              <a:defRPr sz="2400">
                <a:solidFill>
                  <a:schemeClr val="tx1"/>
                </a:solidFill>
                <a:latin typeface="Times New Roman" charset="0"/>
                <a:ea typeface="ＭＳ Ｐゴシック" charset="0"/>
              </a:defRPr>
            </a:lvl3pPr>
            <a:lvl4pPr marL="1489075" defTabSz="992188">
              <a:defRPr sz="2400">
                <a:solidFill>
                  <a:schemeClr val="tx1"/>
                </a:solidFill>
                <a:latin typeface="Times New Roman" charset="0"/>
                <a:ea typeface="ＭＳ Ｐゴシック" charset="0"/>
              </a:defRPr>
            </a:lvl4pPr>
            <a:lvl5pPr marL="1985963" defTabSz="992188">
              <a:defRPr sz="2400">
                <a:solidFill>
                  <a:schemeClr val="tx1"/>
                </a:solidFill>
                <a:latin typeface="Times New Roman" charset="0"/>
                <a:ea typeface="ＭＳ Ｐゴシック" charset="0"/>
              </a:defRPr>
            </a:lvl5pPr>
            <a:lvl6pPr marL="2443163" defTabSz="992188" fontAlgn="base">
              <a:spcBef>
                <a:spcPct val="0"/>
              </a:spcBef>
              <a:spcAft>
                <a:spcPct val="0"/>
              </a:spcAft>
              <a:defRPr sz="2400">
                <a:solidFill>
                  <a:schemeClr val="tx1"/>
                </a:solidFill>
                <a:latin typeface="Times New Roman" charset="0"/>
                <a:ea typeface="ＭＳ Ｐゴシック" charset="0"/>
              </a:defRPr>
            </a:lvl6pPr>
            <a:lvl7pPr marL="2900363" defTabSz="992188" fontAlgn="base">
              <a:spcBef>
                <a:spcPct val="0"/>
              </a:spcBef>
              <a:spcAft>
                <a:spcPct val="0"/>
              </a:spcAft>
              <a:defRPr sz="2400">
                <a:solidFill>
                  <a:schemeClr val="tx1"/>
                </a:solidFill>
                <a:latin typeface="Times New Roman" charset="0"/>
                <a:ea typeface="ＭＳ Ｐゴシック" charset="0"/>
              </a:defRPr>
            </a:lvl7pPr>
            <a:lvl8pPr marL="3357563" defTabSz="992188" fontAlgn="base">
              <a:spcBef>
                <a:spcPct val="0"/>
              </a:spcBef>
              <a:spcAft>
                <a:spcPct val="0"/>
              </a:spcAft>
              <a:defRPr sz="2400">
                <a:solidFill>
                  <a:schemeClr val="tx1"/>
                </a:solidFill>
                <a:latin typeface="Times New Roman" charset="0"/>
                <a:ea typeface="ＭＳ Ｐゴシック" charset="0"/>
              </a:defRPr>
            </a:lvl8pPr>
            <a:lvl9pPr marL="3814763" defTabSz="992188" fontAlgn="base">
              <a:spcBef>
                <a:spcPct val="0"/>
              </a:spcBef>
              <a:spcAft>
                <a:spcPct val="0"/>
              </a:spcAft>
              <a:defRPr sz="2400">
                <a:solidFill>
                  <a:schemeClr val="tx1"/>
                </a:solidFill>
                <a:latin typeface="Times New Roman" charset="0"/>
                <a:ea typeface="ＭＳ Ｐゴシック" charset="0"/>
              </a:defRPr>
            </a:lvl9pPr>
          </a:lstStyle>
          <a:p>
            <a:pPr eaLnBrk="0" hangingPunct="0"/>
            <a:r>
              <a:rPr lang="en-US" sz="900"/>
              <a:t>MSFC</a:t>
            </a:r>
          </a:p>
        </p:txBody>
      </p:sp>
      <p:sp>
        <p:nvSpPr>
          <p:cNvPr id="229507" name="Rectangle 131"/>
          <p:cNvSpPr>
            <a:spLocks noChangeArrowheads="1"/>
          </p:cNvSpPr>
          <p:nvPr/>
        </p:nvSpPr>
        <p:spPr bwMode="auto">
          <a:xfrm rot="5400000" flipH="1">
            <a:off x="1261252" y="2754789"/>
            <a:ext cx="982695" cy="230822"/>
          </a:xfrm>
          <a:prstGeom prst="rect">
            <a:avLst/>
          </a:prstGeom>
          <a:noFill/>
          <a:ln>
            <a:noFill/>
          </a:ln>
          <a:effectLst/>
          <a:extLst>
            <a:ext uri="{909E8E84-426E-40dd-AFC4-6F175D3DCCD1}">
              <a14:hiddenFill xmlns="" xmlns:a14="http://schemas.microsoft.com/office/drawing/2010/main">
                <a:solidFill>
                  <a:srgbClr val="DDDDDD"/>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p>
            <a:r>
              <a:rPr lang="en-US" sz="900">
                <a:latin typeface="Times New Roman" charset="0"/>
              </a:rPr>
              <a:t>Abilene Network</a:t>
            </a:r>
          </a:p>
        </p:txBody>
      </p:sp>
      <p:sp>
        <p:nvSpPr>
          <p:cNvPr id="229508" name="Text Box 132"/>
          <p:cNvSpPr txBox="1">
            <a:spLocks noChangeArrowheads="1"/>
          </p:cNvSpPr>
          <p:nvPr/>
        </p:nvSpPr>
        <p:spPr bwMode="auto">
          <a:xfrm rot="10800000" flipV="1">
            <a:off x="296993" y="1865014"/>
            <a:ext cx="453763" cy="2387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9253" tIns="49626" rIns="99253" bIns="49626">
            <a:spAutoFit/>
          </a:bodyPr>
          <a:lstStyle>
            <a:lvl1pPr defTabSz="992188">
              <a:defRPr sz="2400">
                <a:solidFill>
                  <a:schemeClr val="tx1"/>
                </a:solidFill>
                <a:latin typeface="Times New Roman" charset="0"/>
                <a:ea typeface="ＭＳ Ｐゴシック" charset="0"/>
              </a:defRPr>
            </a:lvl1pPr>
            <a:lvl2pPr marL="496888" defTabSz="992188">
              <a:defRPr sz="2400">
                <a:solidFill>
                  <a:schemeClr val="tx1"/>
                </a:solidFill>
                <a:latin typeface="Times New Roman" charset="0"/>
                <a:ea typeface="ＭＳ Ｐゴシック" charset="0"/>
              </a:defRPr>
            </a:lvl2pPr>
            <a:lvl3pPr marL="992188" defTabSz="992188">
              <a:defRPr sz="2400">
                <a:solidFill>
                  <a:schemeClr val="tx1"/>
                </a:solidFill>
                <a:latin typeface="Times New Roman" charset="0"/>
                <a:ea typeface="ＭＳ Ｐゴシック" charset="0"/>
              </a:defRPr>
            </a:lvl3pPr>
            <a:lvl4pPr marL="1489075" defTabSz="992188">
              <a:defRPr sz="2400">
                <a:solidFill>
                  <a:schemeClr val="tx1"/>
                </a:solidFill>
                <a:latin typeface="Times New Roman" charset="0"/>
                <a:ea typeface="ＭＳ Ｐゴシック" charset="0"/>
              </a:defRPr>
            </a:lvl4pPr>
            <a:lvl5pPr marL="1985963" defTabSz="992188">
              <a:defRPr sz="2400">
                <a:solidFill>
                  <a:schemeClr val="tx1"/>
                </a:solidFill>
                <a:latin typeface="Times New Roman" charset="0"/>
                <a:ea typeface="ＭＳ Ｐゴシック" charset="0"/>
              </a:defRPr>
            </a:lvl5pPr>
            <a:lvl6pPr marL="2443163" defTabSz="992188" fontAlgn="base">
              <a:spcBef>
                <a:spcPct val="0"/>
              </a:spcBef>
              <a:spcAft>
                <a:spcPct val="0"/>
              </a:spcAft>
              <a:defRPr sz="2400">
                <a:solidFill>
                  <a:schemeClr val="tx1"/>
                </a:solidFill>
                <a:latin typeface="Times New Roman" charset="0"/>
                <a:ea typeface="ＭＳ Ｐゴシック" charset="0"/>
              </a:defRPr>
            </a:lvl6pPr>
            <a:lvl7pPr marL="2900363" defTabSz="992188" fontAlgn="base">
              <a:spcBef>
                <a:spcPct val="0"/>
              </a:spcBef>
              <a:spcAft>
                <a:spcPct val="0"/>
              </a:spcAft>
              <a:defRPr sz="2400">
                <a:solidFill>
                  <a:schemeClr val="tx1"/>
                </a:solidFill>
                <a:latin typeface="Times New Roman" charset="0"/>
                <a:ea typeface="ＭＳ Ｐゴシック" charset="0"/>
              </a:defRPr>
            </a:lvl7pPr>
            <a:lvl8pPr marL="3357563" defTabSz="992188" fontAlgn="base">
              <a:spcBef>
                <a:spcPct val="0"/>
              </a:spcBef>
              <a:spcAft>
                <a:spcPct val="0"/>
              </a:spcAft>
              <a:defRPr sz="2400">
                <a:solidFill>
                  <a:schemeClr val="tx1"/>
                </a:solidFill>
                <a:latin typeface="Times New Roman" charset="0"/>
                <a:ea typeface="ＭＳ Ｐゴシック" charset="0"/>
              </a:defRPr>
            </a:lvl8pPr>
            <a:lvl9pPr marL="3814763" defTabSz="992188" fontAlgn="base">
              <a:spcBef>
                <a:spcPct val="0"/>
              </a:spcBef>
              <a:spcAft>
                <a:spcPct val="0"/>
              </a:spcAft>
              <a:defRPr sz="2400">
                <a:solidFill>
                  <a:schemeClr val="tx1"/>
                </a:solidFill>
                <a:latin typeface="Times New Roman" charset="0"/>
                <a:ea typeface="ＭＳ Ｐゴシック" charset="0"/>
              </a:defRPr>
            </a:lvl9pPr>
          </a:lstStyle>
          <a:p>
            <a:pPr eaLnBrk="0" hangingPunct="0"/>
            <a:r>
              <a:rPr lang="en-US" sz="900" b="0"/>
              <a:t>Bld 2</a:t>
            </a:r>
          </a:p>
        </p:txBody>
      </p:sp>
      <p:sp>
        <p:nvSpPr>
          <p:cNvPr id="229509" name="Rectangle 133"/>
          <p:cNvSpPr>
            <a:spLocks noChangeArrowheads="1"/>
          </p:cNvSpPr>
          <p:nvPr/>
        </p:nvSpPr>
        <p:spPr bwMode="auto">
          <a:xfrm>
            <a:off x="2897188" y="1062038"/>
            <a:ext cx="2476500" cy="184150"/>
          </a:xfrm>
          <a:prstGeom prst="rect">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510" name="Rectangle 134"/>
          <p:cNvSpPr>
            <a:spLocks noChangeArrowheads="1"/>
          </p:cNvSpPr>
          <p:nvPr/>
        </p:nvSpPr>
        <p:spPr bwMode="auto">
          <a:xfrm>
            <a:off x="3171825" y="1003300"/>
            <a:ext cx="1995488" cy="23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8219" tIns="48248" rIns="98219" bIns="48248">
            <a:spAutoFit/>
          </a:bodyPr>
          <a:lstStyle/>
          <a:p>
            <a:pPr algn="ctr" defTabSz="992188" eaLnBrk="0" hangingPunct="0"/>
            <a:r>
              <a:rPr lang="en-US" sz="900">
                <a:latin typeface="Times New Roman" charset="0"/>
              </a:rPr>
              <a:t>Open IONet</a:t>
            </a:r>
          </a:p>
        </p:txBody>
      </p:sp>
      <p:sp>
        <p:nvSpPr>
          <p:cNvPr id="229511" name="Line 135"/>
          <p:cNvSpPr>
            <a:spLocks noChangeShapeType="1"/>
          </p:cNvSpPr>
          <p:nvPr/>
        </p:nvSpPr>
        <p:spPr bwMode="auto">
          <a:xfrm rot="-5400000">
            <a:off x="3947319" y="1366044"/>
            <a:ext cx="239712"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512" name="Rectangle 136"/>
          <p:cNvSpPr>
            <a:spLocks noChangeArrowheads="1"/>
          </p:cNvSpPr>
          <p:nvPr/>
        </p:nvSpPr>
        <p:spPr bwMode="auto">
          <a:xfrm>
            <a:off x="3516313" y="5705475"/>
            <a:ext cx="412750" cy="333375"/>
          </a:xfrm>
          <a:prstGeom prst="rect">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513" name="Rectangle 137"/>
          <p:cNvSpPr>
            <a:spLocks noChangeArrowheads="1"/>
          </p:cNvSpPr>
          <p:nvPr/>
        </p:nvSpPr>
        <p:spPr bwMode="auto">
          <a:xfrm>
            <a:off x="2965450" y="5695950"/>
            <a:ext cx="615950" cy="374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8219" tIns="48248" rIns="98219" bIns="48248">
            <a:spAutoFit/>
          </a:bodyPr>
          <a:lstStyle/>
          <a:p>
            <a:pPr algn="ctr" defTabSz="992188" eaLnBrk="0" hangingPunct="0"/>
            <a:r>
              <a:rPr lang="en-US" sz="900">
                <a:latin typeface="Times New Roman" charset="0"/>
              </a:rPr>
              <a:t>GFEP</a:t>
            </a:r>
          </a:p>
          <a:p>
            <a:pPr algn="ctr" defTabSz="992188" eaLnBrk="0" hangingPunct="0"/>
            <a:r>
              <a:rPr lang="en-US" sz="900">
                <a:latin typeface="Times New Roman" charset="0"/>
              </a:rPr>
              <a:t>PBE</a:t>
            </a:r>
          </a:p>
        </p:txBody>
      </p:sp>
      <p:sp>
        <p:nvSpPr>
          <p:cNvPr id="229514" name="Rectangle 138"/>
          <p:cNvSpPr>
            <a:spLocks noChangeArrowheads="1"/>
          </p:cNvSpPr>
          <p:nvPr/>
        </p:nvSpPr>
        <p:spPr bwMode="auto">
          <a:xfrm>
            <a:off x="3446463" y="5695950"/>
            <a:ext cx="550862" cy="374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8219" tIns="48248" rIns="98219" bIns="48248">
            <a:spAutoFit/>
          </a:bodyPr>
          <a:lstStyle/>
          <a:p>
            <a:pPr algn="ctr" defTabSz="992188" eaLnBrk="0" hangingPunct="0"/>
            <a:r>
              <a:rPr lang="en-US" sz="900">
                <a:latin typeface="Times New Roman" charset="0"/>
              </a:rPr>
              <a:t>GFEP</a:t>
            </a:r>
          </a:p>
          <a:p>
            <a:pPr algn="ctr" defTabSz="992188" eaLnBrk="0" hangingPunct="0"/>
            <a:r>
              <a:rPr lang="en-US" sz="900">
                <a:latin typeface="Times New Roman" charset="0"/>
              </a:rPr>
              <a:t>RTE</a:t>
            </a:r>
          </a:p>
        </p:txBody>
      </p:sp>
      <p:sp>
        <p:nvSpPr>
          <p:cNvPr id="229515" name="Rectangle 139"/>
          <p:cNvSpPr>
            <a:spLocks noChangeArrowheads="1"/>
          </p:cNvSpPr>
          <p:nvPr/>
        </p:nvSpPr>
        <p:spPr bwMode="auto">
          <a:xfrm flipH="1">
            <a:off x="812420" y="914400"/>
            <a:ext cx="534161" cy="2308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p>
            <a:pPr algn="ctr"/>
            <a:r>
              <a:rPr lang="en-US" sz="900">
                <a:latin typeface="Times New Roman" charset="0"/>
              </a:rPr>
              <a:t>4 Mbps</a:t>
            </a:r>
          </a:p>
        </p:txBody>
      </p:sp>
      <p:sp>
        <p:nvSpPr>
          <p:cNvPr id="229516" name="Rectangle 140"/>
          <p:cNvSpPr>
            <a:spLocks noChangeArrowheads="1"/>
          </p:cNvSpPr>
          <p:nvPr/>
        </p:nvSpPr>
        <p:spPr bwMode="auto">
          <a:xfrm flipH="1">
            <a:off x="584200" y="685800"/>
            <a:ext cx="684781" cy="230822"/>
          </a:xfrm>
          <a:prstGeom prst="rect">
            <a:avLst/>
          </a:prstGeom>
          <a:noFill/>
          <a:ln>
            <a:noFill/>
          </a:ln>
          <a:effectLst/>
          <a:extLst>
            <a:ext uri="{909E8E84-426E-40dd-AFC4-6F175D3DCCD1}">
              <a14:hiddenFill xmlns="" xmlns:a14="http://schemas.microsoft.com/office/drawing/2010/main">
                <a:solidFill>
                  <a:srgbClr val="DDDDDD"/>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p>
            <a:r>
              <a:rPr lang="en-US" sz="900">
                <a:latin typeface="Times New Roman" charset="0"/>
              </a:rPr>
              <a:t>CNE LAN</a:t>
            </a:r>
          </a:p>
        </p:txBody>
      </p:sp>
      <p:sp>
        <p:nvSpPr>
          <p:cNvPr id="229517" name="Line 141"/>
          <p:cNvSpPr>
            <a:spLocks noChangeShapeType="1"/>
          </p:cNvSpPr>
          <p:nvPr/>
        </p:nvSpPr>
        <p:spPr bwMode="auto">
          <a:xfrm>
            <a:off x="557213" y="1003300"/>
            <a:ext cx="0" cy="542925"/>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518" name="Line 142"/>
          <p:cNvSpPr>
            <a:spLocks noChangeShapeType="1"/>
          </p:cNvSpPr>
          <p:nvPr/>
        </p:nvSpPr>
        <p:spPr bwMode="auto">
          <a:xfrm>
            <a:off x="1450975" y="1003300"/>
            <a:ext cx="0" cy="242888"/>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519" name="Line 143"/>
          <p:cNvSpPr>
            <a:spLocks noChangeShapeType="1"/>
          </p:cNvSpPr>
          <p:nvPr/>
        </p:nvSpPr>
        <p:spPr bwMode="auto">
          <a:xfrm>
            <a:off x="557213" y="1003300"/>
            <a:ext cx="893762"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520" name="Rectangle 144"/>
          <p:cNvSpPr>
            <a:spLocks noChangeArrowheads="1"/>
          </p:cNvSpPr>
          <p:nvPr/>
        </p:nvSpPr>
        <p:spPr bwMode="auto">
          <a:xfrm>
            <a:off x="1933575" y="1062038"/>
            <a:ext cx="722313" cy="195262"/>
          </a:xfrm>
          <a:prstGeom prst="rect">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521" name="Rectangle 145"/>
          <p:cNvSpPr>
            <a:spLocks noChangeArrowheads="1"/>
          </p:cNvSpPr>
          <p:nvPr/>
        </p:nvSpPr>
        <p:spPr bwMode="auto">
          <a:xfrm>
            <a:off x="831850" y="1204913"/>
            <a:ext cx="688975" cy="180975"/>
          </a:xfrm>
          <a:prstGeom prst="rect">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522" name="Line 146"/>
          <p:cNvSpPr>
            <a:spLocks noChangeShapeType="1"/>
          </p:cNvSpPr>
          <p:nvPr/>
        </p:nvSpPr>
        <p:spPr bwMode="auto">
          <a:xfrm flipH="1">
            <a:off x="1657350" y="1462088"/>
            <a:ext cx="1074738"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523" name="Line 147"/>
          <p:cNvSpPr>
            <a:spLocks noChangeShapeType="1"/>
          </p:cNvSpPr>
          <p:nvPr/>
        </p:nvSpPr>
        <p:spPr bwMode="auto">
          <a:xfrm flipH="1">
            <a:off x="1520825" y="1246188"/>
            <a:ext cx="206375"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524" name="Rectangle 148"/>
          <p:cNvSpPr>
            <a:spLocks noChangeArrowheads="1"/>
          </p:cNvSpPr>
          <p:nvPr/>
        </p:nvSpPr>
        <p:spPr bwMode="auto">
          <a:xfrm>
            <a:off x="1865313" y="1003300"/>
            <a:ext cx="725487" cy="23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8219" tIns="48248" rIns="98219" bIns="48248">
            <a:spAutoFit/>
          </a:bodyPr>
          <a:lstStyle/>
          <a:p>
            <a:pPr algn="ctr" defTabSz="992188" eaLnBrk="0" hangingPunct="0"/>
            <a:r>
              <a:rPr lang="en-US" sz="900">
                <a:latin typeface="Times New Roman" charset="0"/>
              </a:rPr>
              <a:t>NISN</a:t>
            </a:r>
          </a:p>
        </p:txBody>
      </p:sp>
      <p:sp>
        <p:nvSpPr>
          <p:cNvPr id="229525" name="Rectangle 149"/>
          <p:cNvSpPr>
            <a:spLocks noChangeArrowheads="1"/>
          </p:cNvSpPr>
          <p:nvPr/>
        </p:nvSpPr>
        <p:spPr bwMode="auto">
          <a:xfrm>
            <a:off x="831850" y="1144588"/>
            <a:ext cx="619125" cy="23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8219" tIns="48248" rIns="98219" bIns="48248">
            <a:spAutoFit/>
          </a:bodyPr>
          <a:lstStyle/>
          <a:p>
            <a:pPr algn="ctr" defTabSz="992188" eaLnBrk="0" hangingPunct="0"/>
            <a:r>
              <a:rPr lang="en-US" sz="900">
                <a:latin typeface="Times New Roman" charset="0"/>
              </a:rPr>
              <a:t>CNE</a:t>
            </a:r>
          </a:p>
        </p:txBody>
      </p:sp>
      <p:sp>
        <p:nvSpPr>
          <p:cNvPr id="229526" name="Rectangle 150"/>
          <p:cNvSpPr>
            <a:spLocks noChangeArrowheads="1"/>
          </p:cNvSpPr>
          <p:nvPr/>
        </p:nvSpPr>
        <p:spPr bwMode="auto">
          <a:xfrm rot="10800000" flipV="1">
            <a:off x="8077200" y="5327628"/>
            <a:ext cx="1030288" cy="4667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8219" tIns="48248" rIns="98219" bIns="48248">
            <a:spAutoFit/>
          </a:bodyPr>
          <a:lstStyle/>
          <a:p>
            <a:pPr algn="ctr" defTabSz="992188" eaLnBrk="0" hangingPunct="0"/>
            <a:r>
              <a:rPr lang="en-US" sz="1200" b="0" dirty="0">
                <a:latin typeface="Times New Roman" charset="0"/>
              </a:rPr>
              <a:t> S/C</a:t>
            </a:r>
          </a:p>
          <a:p>
            <a:pPr algn="ctr" defTabSz="992188" eaLnBrk="0" hangingPunct="0"/>
            <a:r>
              <a:rPr lang="en-US" sz="1200" b="0" dirty="0">
                <a:latin typeface="Times New Roman" charset="0"/>
              </a:rPr>
              <a:t>Simulator</a:t>
            </a:r>
          </a:p>
        </p:txBody>
      </p:sp>
      <p:grpSp>
        <p:nvGrpSpPr>
          <p:cNvPr id="229612" name="Group 236"/>
          <p:cNvGrpSpPr>
            <a:grpSpLocks/>
          </p:cNvGrpSpPr>
          <p:nvPr/>
        </p:nvGrpSpPr>
        <p:grpSpPr bwMode="auto">
          <a:xfrm>
            <a:off x="7620000" y="4954313"/>
            <a:ext cx="533400" cy="416968"/>
            <a:chOff x="4752" y="3216"/>
            <a:chExt cx="336" cy="317"/>
          </a:xfrm>
        </p:grpSpPr>
        <p:sp>
          <p:nvSpPr>
            <p:cNvPr id="229527" name="Rectangle 151"/>
            <p:cNvSpPr>
              <a:spLocks noChangeArrowheads="1"/>
            </p:cNvSpPr>
            <p:nvPr/>
          </p:nvSpPr>
          <p:spPr bwMode="auto">
            <a:xfrm rot="10800000">
              <a:off x="4800" y="3216"/>
              <a:ext cx="240" cy="286"/>
            </a:xfrm>
            <a:prstGeom prst="rect">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528" name="Rectangle 152"/>
            <p:cNvSpPr>
              <a:spLocks noChangeArrowheads="1"/>
            </p:cNvSpPr>
            <p:nvPr/>
          </p:nvSpPr>
          <p:spPr bwMode="auto">
            <a:xfrm rot="10800000" flipV="1">
              <a:off x="4752" y="3248"/>
              <a:ext cx="336" cy="2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8219" tIns="48248" rIns="98219" bIns="48248">
              <a:spAutoFit/>
            </a:bodyPr>
            <a:lstStyle/>
            <a:p>
              <a:pPr algn="ctr" defTabSz="992188" eaLnBrk="0" hangingPunct="0"/>
              <a:r>
                <a:rPr lang="en-US" sz="900" b="0">
                  <a:latin typeface="Times New Roman" charset="0"/>
                </a:rPr>
                <a:t>GD  GSE</a:t>
              </a:r>
            </a:p>
          </p:txBody>
        </p:sp>
      </p:grpSp>
      <p:sp>
        <p:nvSpPr>
          <p:cNvPr id="229530" name="Rectangle 154"/>
          <p:cNvSpPr>
            <a:spLocks noChangeArrowheads="1"/>
          </p:cNvSpPr>
          <p:nvPr/>
        </p:nvSpPr>
        <p:spPr bwMode="auto">
          <a:xfrm rot="5400000">
            <a:off x="7520781" y="3939382"/>
            <a:ext cx="579437" cy="228600"/>
          </a:xfrm>
          <a:prstGeom prst="rect">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531" name="Rectangle 155"/>
          <p:cNvSpPr>
            <a:spLocks noChangeArrowheads="1"/>
          </p:cNvSpPr>
          <p:nvPr/>
        </p:nvSpPr>
        <p:spPr bwMode="auto">
          <a:xfrm rot="16200000" flipV="1">
            <a:off x="7403306" y="3956350"/>
            <a:ext cx="833438" cy="23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8219" tIns="48248" rIns="98219" bIns="48248">
            <a:spAutoFit/>
          </a:bodyPr>
          <a:lstStyle/>
          <a:p>
            <a:pPr algn="ctr" defTabSz="992188" eaLnBrk="0" hangingPunct="0"/>
            <a:r>
              <a:rPr lang="en-US" sz="900" b="0">
                <a:latin typeface="Times New Roman" charset="0"/>
              </a:rPr>
              <a:t>MOC W/S</a:t>
            </a:r>
          </a:p>
        </p:txBody>
      </p:sp>
      <p:sp>
        <p:nvSpPr>
          <p:cNvPr id="229532" name="Text Box 156"/>
          <p:cNvSpPr txBox="1">
            <a:spLocks noChangeArrowheads="1"/>
          </p:cNvSpPr>
          <p:nvPr/>
        </p:nvSpPr>
        <p:spPr bwMode="auto">
          <a:xfrm>
            <a:off x="3956389" y="5643563"/>
            <a:ext cx="556534" cy="2308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lvl1pPr>
              <a:defRPr sz="2400">
                <a:solidFill>
                  <a:schemeClr val="tx1"/>
                </a:solidFill>
                <a:latin typeface="Times New Roman" charset="0"/>
                <a:ea typeface="ＭＳ Ｐゴシック" charset="0"/>
              </a:defRPr>
            </a:lvl1pPr>
            <a:lvl2pPr marL="455613">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algn="ctr"/>
            <a:r>
              <a:rPr lang="en-US" sz="900" b="0"/>
              <a:t>WDISC</a:t>
            </a:r>
          </a:p>
        </p:txBody>
      </p:sp>
      <p:sp>
        <p:nvSpPr>
          <p:cNvPr id="229533" name="Rectangle 157"/>
          <p:cNvSpPr>
            <a:spLocks noChangeArrowheads="1"/>
          </p:cNvSpPr>
          <p:nvPr/>
        </p:nvSpPr>
        <p:spPr bwMode="auto">
          <a:xfrm rot="5400000">
            <a:off x="1536805" y="4671696"/>
            <a:ext cx="980864" cy="2308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p>
            <a:r>
              <a:rPr lang="en-US" sz="900" b="0" i="1">
                <a:latin typeface="Times New Roman" charset="0"/>
              </a:rPr>
              <a:t>Mission Critical</a:t>
            </a:r>
          </a:p>
        </p:txBody>
      </p:sp>
      <p:sp>
        <p:nvSpPr>
          <p:cNvPr id="229534" name="Text Box 158"/>
          <p:cNvSpPr txBox="1">
            <a:spLocks noChangeArrowheads="1"/>
          </p:cNvSpPr>
          <p:nvPr/>
        </p:nvSpPr>
        <p:spPr bwMode="auto">
          <a:xfrm>
            <a:off x="3929063" y="5826125"/>
            <a:ext cx="719137" cy="3693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9" tIns="45715" rIns="91429" bIns="45715">
            <a:spAutoFit/>
          </a:bodyPr>
          <a:lstStyle>
            <a:lvl1pPr>
              <a:defRPr sz="2400">
                <a:solidFill>
                  <a:schemeClr val="tx1"/>
                </a:solidFill>
                <a:latin typeface="Times New Roman" charset="0"/>
                <a:ea typeface="ＭＳ Ｐゴシック" charset="0"/>
              </a:defRPr>
            </a:lvl1pPr>
            <a:lvl2pPr marL="455613">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r>
              <a:rPr lang="en-US" sz="900" b="0"/>
              <a:t>Legacy</a:t>
            </a:r>
          </a:p>
          <a:p>
            <a:pPr algn="ctr"/>
            <a:r>
              <a:rPr lang="en-US" sz="900" b="0"/>
              <a:t>Systems</a:t>
            </a:r>
          </a:p>
        </p:txBody>
      </p:sp>
      <p:sp>
        <p:nvSpPr>
          <p:cNvPr id="229535" name="Line 159"/>
          <p:cNvSpPr>
            <a:spLocks noChangeShapeType="1"/>
          </p:cNvSpPr>
          <p:nvPr/>
        </p:nvSpPr>
        <p:spPr bwMode="auto">
          <a:xfrm flipH="1">
            <a:off x="7467600" y="3581400"/>
            <a:ext cx="83820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538" name="Line 162"/>
          <p:cNvSpPr>
            <a:spLocks noChangeShapeType="1"/>
          </p:cNvSpPr>
          <p:nvPr/>
        </p:nvSpPr>
        <p:spPr bwMode="auto">
          <a:xfrm rot="5400000">
            <a:off x="7581900" y="4076700"/>
            <a:ext cx="99060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540" name="Rectangle 164"/>
          <p:cNvSpPr>
            <a:spLocks noChangeArrowheads="1"/>
          </p:cNvSpPr>
          <p:nvPr/>
        </p:nvSpPr>
        <p:spPr bwMode="auto">
          <a:xfrm rot="10800000" flipV="1">
            <a:off x="5948363" y="1713389"/>
            <a:ext cx="1824037" cy="2308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9" tIns="45715" rIns="91429" bIns="45715">
            <a:spAutoFit/>
          </a:bodyPr>
          <a:lstStyle/>
          <a:p>
            <a:r>
              <a:rPr lang="en-US" sz="900" b="0" i="1">
                <a:latin typeface="Times New Roman" charset="0"/>
              </a:rPr>
              <a:t>R/T Mission Critical</a:t>
            </a:r>
          </a:p>
        </p:txBody>
      </p:sp>
      <p:sp>
        <p:nvSpPr>
          <p:cNvPr id="229541" name="Rectangle 165"/>
          <p:cNvSpPr>
            <a:spLocks noChangeArrowheads="1"/>
          </p:cNvSpPr>
          <p:nvPr/>
        </p:nvSpPr>
        <p:spPr bwMode="auto">
          <a:xfrm>
            <a:off x="3652838" y="1787525"/>
            <a:ext cx="1582737" cy="12065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542" name="Rectangle 166"/>
          <p:cNvSpPr>
            <a:spLocks noChangeArrowheads="1"/>
          </p:cNvSpPr>
          <p:nvPr/>
        </p:nvSpPr>
        <p:spPr bwMode="auto">
          <a:xfrm>
            <a:off x="3652838" y="1727200"/>
            <a:ext cx="1681162" cy="23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8219" tIns="48248" rIns="98219" bIns="48248">
            <a:spAutoFit/>
          </a:bodyPr>
          <a:lstStyle/>
          <a:p>
            <a:pPr algn="ctr" defTabSz="992188" eaLnBrk="0" hangingPunct="0"/>
            <a:r>
              <a:rPr lang="en-US" sz="900">
                <a:latin typeface="Times New Roman" charset="0"/>
              </a:rPr>
              <a:t>Secure Gateway Firewall</a:t>
            </a:r>
          </a:p>
        </p:txBody>
      </p:sp>
      <p:sp>
        <p:nvSpPr>
          <p:cNvPr id="229543" name="Rectangle 167"/>
          <p:cNvSpPr>
            <a:spLocks noChangeArrowheads="1"/>
          </p:cNvSpPr>
          <p:nvPr/>
        </p:nvSpPr>
        <p:spPr bwMode="auto">
          <a:xfrm>
            <a:off x="3516313" y="1365250"/>
            <a:ext cx="1651000" cy="12065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544" name="Rectangle 168"/>
          <p:cNvSpPr>
            <a:spLocks noChangeArrowheads="1"/>
          </p:cNvSpPr>
          <p:nvPr/>
        </p:nvSpPr>
        <p:spPr bwMode="auto">
          <a:xfrm>
            <a:off x="3584575" y="1306513"/>
            <a:ext cx="1444625" cy="23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8219" tIns="48248" rIns="98219" bIns="48248">
            <a:spAutoFit/>
          </a:bodyPr>
          <a:lstStyle/>
          <a:p>
            <a:pPr algn="ctr" defTabSz="992188" eaLnBrk="0" hangingPunct="0"/>
            <a:r>
              <a:rPr lang="en-US" sz="900">
                <a:latin typeface="Times New Roman" charset="0"/>
              </a:rPr>
              <a:t>IONet Firewalls</a:t>
            </a:r>
          </a:p>
        </p:txBody>
      </p:sp>
      <p:sp>
        <p:nvSpPr>
          <p:cNvPr id="229545" name="Rectangle 169"/>
          <p:cNvSpPr>
            <a:spLocks noChangeArrowheads="1"/>
          </p:cNvSpPr>
          <p:nvPr/>
        </p:nvSpPr>
        <p:spPr bwMode="auto">
          <a:xfrm>
            <a:off x="3240088" y="942975"/>
            <a:ext cx="1652587" cy="119063"/>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546" name="Line 170"/>
          <p:cNvSpPr>
            <a:spLocks noChangeShapeType="1"/>
          </p:cNvSpPr>
          <p:nvPr/>
        </p:nvSpPr>
        <p:spPr bwMode="auto">
          <a:xfrm rot="16200000" flipH="1">
            <a:off x="2492375" y="1222376"/>
            <a:ext cx="479425"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547" name="Line 171"/>
          <p:cNvSpPr>
            <a:spLocks noChangeShapeType="1"/>
          </p:cNvSpPr>
          <p:nvPr/>
        </p:nvSpPr>
        <p:spPr bwMode="auto">
          <a:xfrm flipH="1">
            <a:off x="1727200" y="1003300"/>
            <a:ext cx="1512888"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548" name="Rectangle 172"/>
          <p:cNvSpPr>
            <a:spLocks noChangeArrowheads="1"/>
          </p:cNvSpPr>
          <p:nvPr/>
        </p:nvSpPr>
        <p:spPr bwMode="auto">
          <a:xfrm>
            <a:off x="3311525" y="884238"/>
            <a:ext cx="1443038" cy="23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8219" tIns="48248" rIns="98219" bIns="48248">
            <a:spAutoFit/>
          </a:bodyPr>
          <a:lstStyle/>
          <a:p>
            <a:pPr algn="ctr" defTabSz="992188" eaLnBrk="0" hangingPunct="0"/>
            <a:r>
              <a:rPr lang="en-US" sz="900">
                <a:latin typeface="Times New Roman" charset="0"/>
              </a:rPr>
              <a:t>DOORS Firewalls</a:t>
            </a:r>
          </a:p>
        </p:txBody>
      </p:sp>
      <p:sp>
        <p:nvSpPr>
          <p:cNvPr id="229549" name="Rectangle 173"/>
          <p:cNvSpPr>
            <a:spLocks noChangeArrowheads="1"/>
          </p:cNvSpPr>
          <p:nvPr/>
        </p:nvSpPr>
        <p:spPr bwMode="auto">
          <a:xfrm rot="5400000">
            <a:off x="1393132" y="3905727"/>
            <a:ext cx="718934" cy="2308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p>
            <a:r>
              <a:rPr lang="en-US" sz="900" b="0" i="1">
                <a:latin typeface="Times New Roman" charset="0"/>
              </a:rPr>
              <a:t>Best Effort</a:t>
            </a:r>
          </a:p>
        </p:txBody>
      </p:sp>
      <p:sp>
        <p:nvSpPr>
          <p:cNvPr id="229550" name="Rectangle 174"/>
          <p:cNvSpPr>
            <a:spLocks noChangeArrowheads="1"/>
          </p:cNvSpPr>
          <p:nvPr/>
        </p:nvSpPr>
        <p:spPr bwMode="auto">
          <a:xfrm rot="10800000" flipV="1">
            <a:off x="1753637" y="722789"/>
            <a:ext cx="840888" cy="2308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p>
            <a:r>
              <a:rPr lang="en-US" sz="900" b="0" i="1">
                <a:latin typeface="Times New Roman" charset="0"/>
              </a:rPr>
              <a:t>CNE Support</a:t>
            </a:r>
          </a:p>
        </p:txBody>
      </p:sp>
      <p:sp>
        <p:nvSpPr>
          <p:cNvPr id="229551" name="Rectangle 175"/>
          <p:cNvSpPr>
            <a:spLocks noChangeArrowheads="1"/>
          </p:cNvSpPr>
          <p:nvPr/>
        </p:nvSpPr>
        <p:spPr bwMode="auto">
          <a:xfrm rot="5400000">
            <a:off x="524771" y="2383313"/>
            <a:ext cx="718934" cy="2308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p>
            <a:r>
              <a:rPr lang="en-US" sz="900" b="0" i="1">
                <a:latin typeface="Times New Roman" charset="0"/>
              </a:rPr>
              <a:t>Best Effort</a:t>
            </a:r>
          </a:p>
        </p:txBody>
      </p:sp>
      <p:sp>
        <p:nvSpPr>
          <p:cNvPr id="229553" name="Rectangle 177"/>
          <p:cNvSpPr>
            <a:spLocks noChangeArrowheads="1"/>
          </p:cNvSpPr>
          <p:nvPr/>
        </p:nvSpPr>
        <p:spPr bwMode="auto">
          <a:xfrm rot="10800000">
            <a:off x="7239000" y="4572000"/>
            <a:ext cx="420688" cy="228600"/>
          </a:xfrm>
          <a:prstGeom prst="rect">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wrap="none" lIns="91429" tIns="45715" rIns="91429" bIns="45715" anchor="ctr"/>
          <a:lstStyle/>
          <a:p>
            <a:pPr algn="ctr"/>
            <a:r>
              <a:rPr lang="en-US" sz="900" b="0">
                <a:latin typeface="Times New Roman" charset="0"/>
              </a:rPr>
              <a:t>IGSE</a:t>
            </a:r>
          </a:p>
        </p:txBody>
      </p:sp>
      <p:sp>
        <p:nvSpPr>
          <p:cNvPr id="229554" name="Line 178"/>
          <p:cNvSpPr>
            <a:spLocks noChangeShapeType="1"/>
          </p:cNvSpPr>
          <p:nvPr/>
        </p:nvSpPr>
        <p:spPr bwMode="auto">
          <a:xfrm>
            <a:off x="1727200" y="1003300"/>
            <a:ext cx="0" cy="242888"/>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555" name="Line 179"/>
          <p:cNvSpPr>
            <a:spLocks noChangeShapeType="1"/>
          </p:cNvSpPr>
          <p:nvPr/>
        </p:nvSpPr>
        <p:spPr bwMode="auto">
          <a:xfrm>
            <a:off x="1108075" y="4078288"/>
            <a:ext cx="34290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556" name="Line 180"/>
          <p:cNvSpPr>
            <a:spLocks noChangeShapeType="1"/>
          </p:cNvSpPr>
          <p:nvPr/>
        </p:nvSpPr>
        <p:spPr bwMode="auto">
          <a:xfrm rot="-5400000">
            <a:off x="1942307" y="1305719"/>
            <a:ext cx="119062"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557" name="Line 181"/>
          <p:cNvSpPr>
            <a:spLocks noChangeShapeType="1"/>
          </p:cNvSpPr>
          <p:nvPr/>
        </p:nvSpPr>
        <p:spPr bwMode="auto">
          <a:xfrm flipH="1">
            <a:off x="1589088" y="1365250"/>
            <a:ext cx="41275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558" name="Line 182"/>
          <p:cNvSpPr>
            <a:spLocks noChangeShapeType="1"/>
          </p:cNvSpPr>
          <p:nvPr/>
        </p:nvSpPr>
        <p:spPr bwMode="auto">
          <a:xfrm>
            <a:off x="1589088" y="1365250"/>
            <a:ext cx="0" cy="174625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559" name="Line 183"/>
          <p:cNvSpPr>
            <a:spLocks noChangeShapeType="1"/>
          </p:cNvSpPr>
          <p:nvPr/>
        </p:nvSpPr>
        <p:spPr bwMode="auto">
          <a:xfrm>
            <a:off x="1039813" y="3111500"/>
            <a:ext cx="549275" cy="0"/>
          </a:xfrm>
          <a:prstGeom prst="line">
            <a:avLst/>
          </a:prstGeom>
          <a:noFill/>
          <a:ln w="38100">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560" name="Rectangle 184"/>
          <p:cNvSpPr>
            <a:spLocks noChangeArrowheads="1"/>
          </p:cNvSpPr>
          <p:nvPr/>
        </p:nvSpPr>
        <p:spPr bwMode="auto">
          <a:xfrm flipH="1">
            <a:off x="990600" y="2895600"/>
            <a:ext cx="549275"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p>
            <a:r>
              <a:rPr lang="en-US" sz="900">
                <a:latin typeface="Times New Roman" charset="0"/>
              </a:rPr>
              <a:t>4 Mbps</a:t>
            </a:r>
          </a:p>
        </p:txBody>
      </p:sp>
      <p:sp>
        <p:nvSpPr>
          <p:cNvPr id="229561" name="Rectangle 185"/>
          <p:cNvSpPr>
            <a:spLocks noChangeArrowheads="1"/>
          </p:cNvSpPr>
          <p:nvPr/>
        </p:nvSpPr>
        <p:spPr bwMode="auto">
          <a:xfrm flipH="1">
            <a:off x="1162050" y="4138613"/>
            <a:ext cx="549275"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p>
            <a:r>
              <a:rPr lang="en-US" sz="900">
                <a:latin typeface="Times New Roman" charset="0"/>
              </a:rPr>
              <a:t>4 Mbps</a:t>
            </a:r>
          </a:p>
        </p:txBody>
      </p:sp>
      <p:sp>
        <p:nvSpPr>
          <p:cNvPr id="229562" name="Rectangle 186"/>
          <p:cNvSpPr>
            <a:spLocks noChangeArrowheads="1"/>
          </p:cNvSpPr>
          <p:nvPr/>
        </p:nvSpPr>
        <p:spPr bwMode="auto">
          <a:xfrm rot="5400000" flipH="1">
            <a:off x="490651" y="2088039"/>
            <a:ext cx="1274535" cy="230822"/>
          </a:xfrm>
          <a:prstGeom prst="rect">
            <a:avLst/>
          </a:prstGeom>
          <a:noFill/>
          <a:ln>
            <a:noFill/>
          </a:ln>
          <a:effectLst/>
          <a:extLst>
            <a:ext uri="{909E8E84-426E-40dd-AFC4-6F175D3DCCD1}">
              <a14:hiddenFill xmlns="" xmlns:a14="http://schemas.microsoft.com/office/drawing/2010/main">
                <a:solidFill>
                  <a:srgbClr val="DDDDDD"/>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p>
            <a:r>
              <a:rPr lang="en-US" sz="900">
                <a:latin typeface="Times New Roman" charset="0"/>
              </a:rPr>
              <a:t>NASA Center Network</a:t>
            </a:r>
          </a:p>
        </p:txBody>
      </p:sp>
      <p:sp>
        <p:nvSpPr>
          <p:cNvPr id="229564" name="Rectangle 188"/>
          <p:cNvSpPr>
            <a:spLocks noChangeArrowheads="1"/>
          </p:cNvSpPr>
          <p:nvPr/>
        </p:nvSpPr>
        <p:spPr bwMode="auto">
          <a:xfrm rot="5400000" flipH="1">
            <a:off x="608806" y="2092008"/>
            <a:ext cx="1525588" cy="230822"/>
          </a:xfrm>
          <a:prstGeom prst="rect">
            <a:avLst/>
          </a:prstGeom>
          <a:noFill/>
          <a:ln>
            <a:noFill/>
          </a:ln>
          <a:effectLst/>
          <a:extLst>
            <a:ext uri="{909E8E84-426E-40dd-AFC4-6F175D3DCCD1}">
              <a14:hiddenFill xmlns="" xmlns:a14="http://schemas.microsoft.com/office/drawing/2010/main">
                <a:solidFill>
                  <a:srgbClr val="DDDDDD"/>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9" tIns="45715" rIns="91429" bIns="45715">
            <a:spAutoFit/>
          </a:bodyPr>
          <a:lstStyle/>
          <a:p>
            <a:r>
              <a:rPr lang="en-US" sz="900">
                <a:latin typeface="Times New Roman" charset="0"/>
              </a:rPr>
              <a:t>Abilene Network</a:t>
            </a:r>
          </a:p>
        </p:txBody>
      </p:sp>
      <p:sp>
        <p:nvSpPr>
          <p:cNvPr id="229565" name="Rectangle 189"/>
          <p:cNvSpPr>
            <a:spLocks noChangeArrowheads="1"/>
          </p:cNvSpPr>
          <p:nvPr/>
        </p:nvSpPr>
        <p:spPr bwMode="auto">
          <a:xfrm rot="5400000">
            <a:off x="1202633" y="3346927"/>
            <a:ext cx="718934" cy="2308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p>
            <a:r>
              <a:rPr lang="en-US" sz="900" b="0" i="1">
                <a:latin typeface="Times New Roman" charset="0"/>
              </a:rPr>
              <a:t>Best Effort</a:t>
            </a:r>
          </a:p>
        </p:txBody>
      </p:sp>
      <p:sp>
        <p:nvSpPr>
          <p:cNvPr id="229566" name="Line 190"/>
          <p:cNvSpPr>
            <a:spLocks noChangeShapeType="1"/>
          </p:cNvSpPr>
          <p:nvPr/>
        </p:nvSpPr>
        <p:spPr bwMode="auto">
          <a:xfrm flipH="1">
            <a:off x="5373688" y="1968500"/>
            <a:ext cx="2474912" cy="0"/>
          </a:xfrm>
          <a:prstGeom prst="line">
            <a:avLst/>
          </a:prstGeom>
          <a:noFill/>
          <a:ln w="38100">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567" name="Rectangle 191"/>
          <p:cNvSpPr>
            <a:spLocks noChangeArrowheads="1"/>
          </p:cNvSpPr>
          <p:nvPr/>
        </p:nvSpPr>
        <p:spPr bwMode="auto">
          <a:xfrm>
            <a:off x="6543675" y="963613"/>
            <a:ext cx="552450" cy="180975"/>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568" name="Rectangle 192"/>
          <p:cNvSpPr>
            <a:spLocks noChangeArrowheads="1"/>
          </p:cNvSpPr>
          <p:nvPr/>
        </p:nvSpPr>
        <p:spPr bwMode="auto">
          <a:xfrm>
            <a:off x="6543675" y="914400"/>
            <a:ext cx="619125" cy="23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8219" tIns="48248" rIns="98219" bIns="48248">
            <a:spAutoFit/>
          </a:bodyPr>
          <a:lstStyle/>
          <a:p>
            <a:pPr algn="ctr" defTabSz="992188" eaLnBrk="0" hangingPunct="0"/>
            <a:r>
              <a:rPr lang="en-US" sz="900">
                <a:latin typeface="Times New Roman" charset="0"/>
              </a:rPr>
              <a:t>FDF</a:t>
            </a:r>
          </a:p>
        </p:txBody>
      </p:sp>
      <p:sp>
        <p:nvSpPr>
          <p:cNvPr id="229569" name="Line 193"/>
          <p:cNvSpPr>
            <a:spLocks noChangeShapeType="1"/>
          </p:cNvSpPr>
          <p:nvPr/>
        </p:nvSpPr>
        <p:spPr bwMode="auto">
          <a:xfrm flipH="1">
            <a:off x="6130925" y="1003300"/>
            <a:ext cx="41275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570" name="Rectangle 194"/>
          <p:cNvSpPr>
            <a:spLocks noChangeArrowheads="1"/>
          </p:cNvSpPr>
          <p:nvPr/>
        </p:nvSpPr>
        <p:spPr bwMode="auto">
          <a:xfrm>
            <a:off x="5429250" y="882650"/>
            <a:ext cx="742950" cy="23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8219" tIns="48248" rIns="98219" bIns="48248">
            <a:spAutoFit/>
          </a:bodyPr>
          <a:lstStyle/>
          <a:p>
            <a:pPr algn="ctr" defTabSz="992188" eaLnBrk="0" hangingPunct="0"/>
            <a:r>
              <a:rPr lang="en-US" sz="900">
                <a:latin typeface="Times New Roman" charset="0"/>
              </a:rPr>
              <a:t>CNE</a:t>
            </a:r>
          </a:p>
        </p:txBody>
      </p:sp>
      <p:sp>
        <p:nvSpPr>
          <p:cNvPr id="229571" name="Line 195"/>
          <p:cNvSpPr>
            <a:spLocks noChangeShapeType="1"/>
          </p:cNvSpPr>
          <p:nvPr/>
        </p:nvSpPr>
        <p:spPr bwMode="auto">
          <a:xfrm flipH="1">
            <a:off x="4892675" y="1003300"/>
            <a:ext cx="688975"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572" name="Rectangle 196"/>
          <p:cNvSpPr>
            <a:spLocks noChangeArrowheads="1"/>
          </p:cNvSpPr>
          <p:nvPr/>
        </p:nvSpPr>
        <p:spPr bwMode="auto">
          <a:xfrm rot="10800000" flipV="1">
            <a:off x="6019800" y="1408589"/>
            <a:ext cx="1843088" cy="2308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9" tIns="45715" rIns="91429" bIns="45715">
            <a:spAutoFit/>
          </a:bodyPr>
          <a:lstStyle/>
          <a:p>
            <a:r>
              <a:rPr lang="en-US" sz="900" b="0" i="1">
                <a:latin typeface="Times New Roman" charset="0"/>
              </a:rPr>
              <a:t>R/T Mission Critical</a:t>
            </a:r>
          </a:p>
        </p:txBody>
      </p:sp>
      <p:sp>
        <p:nvSpPr>
          <p:cNvPr id="229573" name="Rectangle 197"/>
          <p:cNvSpPr>
            <a:spLocks noChangeArrowheads="1"/>
          </p:cNvSpPr>
          <p:nvPr/>
        </p:nvSpPr>
        <p:spPr bwMode="auto">
          <a:xfrm>
            <a:off x="7858125" y="1727200"/>
            <a:ext cx="550863" cy="300038"/>
          </a:xfrm>
          <a:prstGeom prst="rect">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574" name="Rectangle 198"/>
          <p:cNvSpPr>
            <a:spLocks noChangeArrowheads="1"/>
          </p:cNvSpPr>
          <p:nvPr/>
        </p:nvSpPr>
        <p:spPr bwMode="auto">
          <a:xfrm>
            <a:off x="7848600" y="1733550"/>
            <a:ext cx="631825" cy="23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8219" tIns="48248" rIns="98219" bIns="48248">
            <a:spAutoFit/>
          </a:bodyPr>
          <a:lstStyle/>
          <a:p>
            <a:pPr algn="ctr" defTabSz="992188" eaLnBrk="0" hangingPunct="0"/>
            <a:r>
              <a:rPr lang="en-US" sz="900">
                <a:latin typeface="Times New Roman" charset="0"/>
              </a:rPr>
              <a:t>MCE</a:t>
            </a:r>
          </a:p>
        </p:txBody>
      </p:sp>
      <p:sp>
        <p:nvSpPr>
          <p:cNvPr id="229575" name="Rectangle 199"/>
          <p:cNvSpPr>
            <a:spLocks noChangeArrowheads="1"/>
          </p:cNvSpPr>
          <p:nvPr/>
        </p:nvSpPr>
        <p:spPr bwMode="auto">
          <a:xfrm rot="10800000" flipV="1">
            <a:off x="6181725" y="1162527"/>
            <a:ext cx="1514475" cy="2308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9" tIns="45715" rIns="91429" bIns="45715">
            <a:spAutoFit/>
          </a:bodyPr>
          <a:lstStyle/>
          <a:p>
            <a:r>
              <a:rPr lang="en-US" sz="900" b="0" i="1">
                <a:latin typeface="Times New Roman" charset="0"/>
              </a:rPr>
              <a:t>Mission Critical</a:t>
            </a:r>
          </a:p>
        </p:txBody>
      </p:sp>
      <p:sp>
        <p:nvSpPr>
          <p:cNvPr id="229576" name="Line 200"/>
          <p:cNvSpPr>
            <a:spLocks noChangeShapeType="1"/>
          </p:cNvSpPr>
          <p:nvPr/>
        </p:nvSpPr>
        <p:spPr bwMode="auto">
          <a:xfrm rot="5400000">
            <a:off x="7859713" y="3535363"/>
            <a:ext cx="12065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577" name="Rectangle 201"/>
          <p:cNvSpPr>
            <a:spLocks noChangeArrowheads="1"/>
          </p:cNvSpPr>
          <p:nvPr/>
        </p:nvSpPr>
        <p:spPr bwMode="auto">
          <a:xfrm>
            <a:off x="7772400" y="4572000"/>
            <a:ext cx="1147763" cy="2286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578" name="Rectangle 202"/>
          <p:cNvSpPr>
            <a:spLocks noChangeArrowheads="1"/>
          </p:cNvSpPr>
          <p:nvPr/>
        </p:nvSpPr>
        <p:spPr bwMode="auto">
          <a:xfrm>
            <a:off x="7772400" y="4554538"/>
            <a:ext cx="1143000" cy="23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8219" tIns="48248" rIns="98219" bIns="48248">
            <a:spAutoFit/>
          </a:bodyPr>
          <a:lstStyle/>
          <a:p>
            <a:pPr algn="ctr" defTabSz="992188" eaLnBrk="0" hangingPunct="0"/>
            <a:r>
              <a:rPr lang="en-US" sz="900">
                <a:latin typeface="Times New Roman" charset="0"/>
              </a:rPr>
              <a:t>I&amp;T  Firewall</a:t>
            </a:r>
          </a:p>
        </p:txBody>
      </p:sp>
      <p:sp>
        <p:nvSpPr>
          <p:cNvPr id="229579" name="Line 203"/>
          <p:cNvSpPr>
            <a:spLocks noChangeShapeType="1"/>
          </p:cNvSpPr>
          <p:nvPr/>
        </p:nvSpPr>
        <p:spPr bwMode="auto">
          <a:xfrm rot="-5400000">
            <a:off x="8001000" y="3886200"/>
            <a:ext cx="1371600" cy="0"/>
          </a:xfrm>
          <a:prstGeom prst="line">
            <a:avLst/>
          </a:prstGeom>
          <a:noFill/>
          <a:ln w="38100">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580" name="Rectangle 204"/>
          <p:cNvSpPr>
            <a:spLocks noChangeArrowheads="1"/>
          </p:cNvSpPr>
          <p:nvPr/>
        </p:nvSpPr>
        <p:spPr bwMode="auto">
          <a:xfrm>
            <a:off x="8305800" y="2971800"/>
            <a:ext cx="533400" cy="2308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9" tIns="45715" rIns="91429" bIns="45715">
            <a:spAutoFit/>
          </a:bodyPr>
          <a:lstStyle/>
          <a:p>
            <a:pPr algn="r"/>
            <a:r>
              <a:rPr lang="en-US" sz="900">
                <a:latin typeface="Times New Roman" charset="0"/>
              </a:rPr>
              <a:t>GD</a:t>
            </a:r>
          </a:p>
        </p:txBody>
      </p:sp>
      <p:sp>
        <p:nvSpPr>
          <p:cNvPr id="229581" name="Rectangle 205"/>
          <p:cNvSpPr>
            <a:spLocks noChangeArrowheads="1"/>
          </p:cNvSpPr>
          <p:nvPr/>
        </p:nvSpPr>
        <p:spPr bwMode="auto">
          <a:xfrm>
            <a:off x="5002213" y="5464176"/>
            <a:ext cx="1135062" cy="844550"/>
          </a:xfrm>
          <a:prstGeom prst="rect">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582" name="Rectangle 206"/>
          <p:cNvSpPr>
            <a:spLocks noChangeArrowheads="1"/>
          </p:cNvSpPr>
          <p:nvPr/>
        </p:nvSpPr>
        <p:spPr bwMode="auto">
          <a:xfrm>
            <a:off x="4876800" y="5410200"/>
            <a:ext cx="1343025" cy="512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8219" tIns="48248" rIns="98219" bIns="48248">
            <a:spAutoFit/>
          </a:bodyPr>
          <a:lstStyle/>
          <a:p>
            <a:pPr algn="ctr" defTabSz="992188" eaLnBrk="0" hangingPunct="0"/>
            <a:endParaRPr lang="en-US" sz="900" dirty="0">
              <a:latin typeface="Times New Roman" charset="0"/>
            </a:endParaRPr>
          </a:p>
          <a:p>
            <a:pPr algn="ctr" defTabSz="992188" eaLnBrk="0" hangingPunct="0"/>
            <a:r>
              <a:rPr lang="en-US" sz="900" dirty="0">
                <a:latin typeface="Times New Roman" charset="0"/>
              </a:rPr>
              <a:t> Contingency</a:t>
            </a:r>
          </a:p>
          <a:p>
            <a:pPr algn="ctr" defTabSz="992188" eaLnBrk="0" hangingPunct="0"/>
            <a:r>
              <a:rPr lang="en-US" sz="900" dirty="0">
                <a:latin typeface="Times New Roman" charset="0"/>
              </a:rPr>
              <a:t>MOC</a:t>
            </a:r>
          </a:p>
        </p:txBody>
      </p:sp>
      <p:sp>
        <p:nvSpPr>
          <p:cNvPr id="229584" name="Rectangle 208"/>
          <p:cNvSpPr>
            <a:spLocks noChangeArrowheads="1"/>
          </p:cNvSpPr>
          <p:nvPr/>
        </p:nvSpPr>
        <p:spPr bwMode="auto">
          <a:xfrm>
            <a:off x="4960938" y="5403850"/>
            <a:ext cx="1236662" cy="1204913"/>
          </a:xfrm>
          <a:prstGeom prst="rect">
            <a:avLst/>
          </a:prstGeom>
          <a:noFill/>
          <a:ln w="12700">
            <a:solidFill>
              <a:schemeClr val="tx1"/>
            </a:solidFill>
            <a:prstDash val="dash"/>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900"/>
          </a:p>
        </p:txBody>
      </p:sp>
      <p:sp>
        <p:nvSpPr>
          <p:cNvPr id="229585" name="Rectangle 209"/>
          <p:cNvSpPr>
            <a:spLocks noChangeArrowheads="1"/>
          </p:cNvSpPr>
          <p:nvPr/>
        </p:nvSpPr>
        <p:spPr bwMode="auto">
          <a:xfrm>
            <a:off x="5375423" y="6308725"/>
            <a:ext cx="487066" cy="23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8219" tIns="48248" rIns="98219" bIns="48248">
            <a:spAutoFit/>
          </a:bodyPr>
          <a:lstStyle/>
          <a:p>
            <a:pPr algn="ctr" defTabSz="992188" eaLnBrk="0" hangingPunct="0"/>
            <a:r>
              <a:rPr lang="en-US" sz="900" b="0">
                <a:latin typeface="Times New Roman" charset="0"/>
              </a:rPr>
              <a:t>GSFC</a:t>
            </a:r>
          </a:p>
        </p:txBody>
      </p:sp>
      <p:sp>
        <p:nvSpPr>
          <p:cNvPr id="229586" name="Line 210"/>
          <p:cNvSpPr>
            <a:spLocks noChangeShapeType="1"/>
          </p:cNvSpPr>
          <p:nvPr/>
        </p:nvSpPr>
        <p:spPr bwMode="auto">
          <a:xfrm rot="-5400000">
            <a:off x="3819525" y="3565525"/>
            <a:ext cx="3797300" cy="0"/>
          </a:xfrm>
          <a:prstGeom prst="line">
            <a:avLst/>
          </a:prstGeom>
          <a:noFill/>
          <a:ln w="38100">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587" name="Rectangle 211"/>
          <p:cNvSpPr>
            <a:spLocks noChangeArrowheads="1"/>
          </p:cNvSpPr>
          <p:nvPr/>
        </p:nvSpPr>
        <p:spPr bwMode="auto">
          <a:xfrm rot="5400000" flipH="1">
            <a:off x="5514058" y="3825558"/>
            <a:ext cx="979733" cy="230822"/>
          </a:xfrm>
          <a:prstGeom prst="rect">
            <a:avLst/>
          </a:prstGeom>
          <a:noFill/>
          <a:ln>
            <a:noFill/>
          </a:ln>
          <a:effectLst/>
          <a:extLst>
            <a:ext uri="{909E8E84-426E-40dd-AFC4-6F175D3DCCD1}">
              <a14:hiddenFill xmlns="" xmlns:a14="http://schemas.microsoft.com/office/drawing/2010/main">
                <a:solidFill>
                  <a:srgbClr val="DDDDDD"/>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p>
            <a:r>
              <a:rPr lang="en-US" sz="900">
                <a:latin typeface="Times New Roman" charset="0"/>
              </a:rPr>
              <a:t>Restricted IONet</a:t>
            </a:r>
          </a:p>
        </p:txBody>
      </p:sp>
      <p:sp>
        <p:nvSpPr>
          <p:cNvPr id="229588" name="Rectangle 212"/>
          <p:cNvSpPr>
            <a:spLocks noChangeArrowheads="1"/>
          </p:cNvSpPr>
          <p:nvPr/>
        </p:nvSpPr>
        <p:spPr bwMode="auto">
          <a:xfrm rot="-16212473">
            <a:off x="5495649" y="2629993"/>
            <a:ext cx="749852" cy="23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8219" tIns="48248" rIns="98219" bIns="48248">
            <a:spAutoFit/>
          </a:bodyPr>
          <a:lstStyle/>
          <a:p>
            <a:pPr algn="ctr" defTabSz="992188" eaLnBrk="0" hangingPunct="0"/>
            <a:r>
              <a:rPr lang="en-US" sz="900">
                <a:latin typeface="Times New Roman" charset="0"/>
              </a:rPr>
              <a:t>1.544 Mbps</a:t>
            </a:r>
          </a:p>
        </p:txBody>
      </p:sp>
      <p:sp>
        <p:nvSpPr>
          <p:cNvPr id="229589" name="Rectangle 213"/>
          <p:cNvSpPr>
            <a:spLocks noChangeArrowheads="1"/>
          </p:cNvSpPr>
          <p:nvPr/>
        </p:nvSpPr>
        <p:spPr bwMode="auto">
          <a:xfrm rot="5400000">
            <a:off x="5349981" y="4901089"/>
            <a:ext cx="980864" cy="2308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p>
            <a:r>
              <a:rPr lang="en-US" sz="900" b="0" i="1">
                <a:latin typeface="Times New Roman" charset="0"/>
              </a:rPr>
              <a:t>Mission Critical</a:t>
            </a:r>
          </a:p>
        </p:txBody>
      </p:sp>
      <p:sp>
        <p:nvSpPr>
          <p:cNvPr id="229590" name="Line 214"/>
          <p:cNvSpPr>
            <a:spLocks noChangeShapeType="1"/>
          </p:cNvSpPr>
          <p:nvPr/>
        </p:nvSpPr>
        <p:spPr bwMode="auto">
          <a:xfrm>
            <a:off x="5600700" y="2270125"/>
            <a:ext cx="0" cy="3194050"/>
          </a:xfrm>
          <a:prstGeom prst="line">
            <a:avLst/>
          </a:prstGeom>
          <a:noFill/>
          <a:ln w="12700">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591" name="Text Box 215"/>
          <p:cNvSpPr txBox="1">
            <a:spLocks noChangeArrowheads="1"/>
          </p:cNvSpPr>
          <p:nvPr/>
        </p:nvSpPr>
        <p:spPr bwMode="auto">
          <a:xfrm>
            <a:off x="5099050" y="2124075"/>
            <a:ext cx="599611" cy="2387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9253" tIns="49626" rIns="99253" bIns="49626">
            <a:spAutoFit/>
          </a:bodyPr>
          <a:lstStyle>
            <a:lvl1pPr defTabSz="992188">
              <a:defRPr sz="2400">
                <a:solidFill>
                  <a:schemeClr val="tx1"/>
                </a:solidFill>
                <a:latin typeface="Times New Roman" charset="0"/>
                <a:ea typeface="ＭＳ Ｐゴシック" charset="0"/>
              </a:defRPr>
            </a:lvl1pPr>
            <a:lvl2pPr marL="496888" defTabSz="992188">
              <a:defRPr sz="2400">
                <a:solidFill>
                  <a:schemeClr val="tx1"/>
                </a:solidFill>
                <a:latin typeface="Times New Roman" charset="0"/>
                <a:ea typeface="ＭＳ Ｐゴシック" charset="0"/>
              </a:defRPr>
            </a:lvl2pPr>
            <a:lvl3pPr marL="992188" defTabSz="992188">
              <a:defRPr sz="2400">
                <a:solidFill>
                  <a:schemeClr val="tx1"/>
                </a:solidFill>
                <a:latin typeface="Times New Roman" charset="0"/>
                <a:ea typeface="ＭＳ Ｐゴシック" charset="0"/>
              </a:defRPr>
            </a:lvl3pPr>
            <a:lvl4pPr marL="1489075" defTabSz="992188">
              <a:defRPr sz="2400">
                <a:solidFill>
                  <a:schemeClr val="tx1"/>
                </a:solidFill>
                <a:latin typeface="Times New Roman" charset="0"/>
                <a:ea typeface="ＭＳ Ｐゴシック" charset="0"/>
              </a:defRPr>
            </a:lvl4pPr>
            <a:lvl5pPr marL="1985963" defTabSz="992188">
              <a:defRPr sz="2400">
                <a:solidFill>
                  <a:schemeClr val="tx1"/>
                </a:solidFill>
                <a:latin typeface="Times New Roman" charset="0"/>
                <a:ea typeface="ＭＳ Ｐゴシック" charset="0"/>
              </a:defRPr>
            </a:lvl5pPr>
            <a:lvl6pPr marL="2443163" defTabSz="992188" fontAlgn="base">
              <a:spcBef>
                <a:spcPct val="0"/>
              </a:spcBef>
              <a:spcAft>
                <a:spcPct val="0"/>
              </a:spcAft>
              <a:defRPr sz="2400">
                <a:solidFill>
                  <a:schemeClr val="tx1"/>
                </a:solidFill>
                <a:latin typeface="Times New Roman" charset="0"/>
                <a:ea typeface="ＭＳ Ｐゴシック" charset="0"/>
              </a:defRPr>
            </a:lvl6pPr>
            <a:lvl7pPr marL="2900363" defTabSz="992188" fontAlgn="base">
              <a:spcBef>
                <a:spcPct val="0"/>
              </a:spcBef>
              <a:spcAft>
                <a:spcPct val="0"/>
              </a:spcAft>
              <a:defRPr sz="2400">
                <a:solidFill>
                  <a:schemeClr val="tx1"/>
                </a:solidFill>
                <a:latin typeface="Times New Roman" charset="0"/>
                <a:ea typeface="ＭＳ Ｐゴシック" charset="0"/>
              </a:defRPr>
            </a:lvl7pPr>
            <a:lvl8pPr marL="3357563" defTabSz="992188" fontAlgn="base">
              <a:spcBef>
                <a:spcPct val="0"/>
              </a:spcBef>
              <a:spcAft>
                <a:spcPct val="0"/>
              </a:spcAft>
              <a:defRPr sz="2400">
                <a:solidFill>
                  <a:schemeClr val="tx1"/>
                </a:solidFill>
                <a:latin typeface="Times New Roman" charset="0"/>
                <a:ea typeface="ＭＳ Ｐゴシック" charset="0"/>
              </a:defRPr>
            </a:lvl8pPr>
            <a:lvl9pPr marL="3814763" defTabSz="992188" fontAlgn="base">
              <a:spcBef>
                <a:spcPct val="0"/>
              </a:spcBef>
              <a:spcAft>
                <a:spcPct val="0"/>
              </a:spcAft>
              <a:defRPr sz="2400">
                <a:solidFill>
                  <a:schemeClr val="tx1"/>
                </a:solidFill>
                <a:latin typeface="Times New Roman" charset="0"/>
                <a:ea typeface="ＭＳ Ｐゴシック" charset="0"/>
              </a:defRPr>
            </a:lvl9pPr>
          </a:lstStyle>
          <a:p>
            <a:pPr eaLnBrk="0" hangingPunct="0"/>
            <a:r>
              <a:rPr lang="en-US" sz="900" b="0"/>
              <a:t>To MVS</a:t>
            </a:r>
          </a:p>
        </p:txBody>
      </p:sp>
      <p:sp>
        <p:nvSpPr>
          <p:cNvPr id="229592" name="Text Box 216"/>
          <p:cNvSpPr txBox="1">
            <a:spLocks noChangeArrowheads="1"/>
          </p:cNvSpPr>
          <p:nvPr/>
        </p:nvSpPr>
        <p:spPr bwMode="auto">
          <a:xfrm rot="16200000" flipV="1">
            <a:off x="4744043" y="4448477"/>
            <a:ext cx="1310086" cy="377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9253" tIns="49626" rIns="99253" bIns="49626">
            <a:spAutoFit/>
          </a:bodyPr>
          <a:lstStyle>
            <a:lvl1pPr defTabSz="992188">
              <a:defRPr sz="2400">
                <a:solidFill>
                  <a:schemeClr val="tx1"/>
                </a:solidFill>
                <a:latin typeface="Times New Roman" charset="0"/>
                <a:ea typeface="ＭＳ Ｐゴシック" charset="0"/>
              </a:defRPr>
            </a:lvl1pPr>
            <a:lvl2pPr marL="496888" defTabSz="992188">
              <a:defRPr sz="2400">
                <a:solidFill>
                  <a:schemeClr val="tx1"/>
                </a:solidFill>
                <a:latin typeface="Times New Roman" charset="0"/>
                <a:ea typeface="ＭＳ Ｐゴシック" charset="0"/>
              </a:defRPr>
            </a:lvl2pPr>
            <a:lvl3pPr marL="992188" defTabSz="992188">
              <a:defRPr sz="2400">
                <a:solidFill>
                  <a:schemeClr val="tx1"/>
                </a:solidFill>
                <a:latin typeface="Times New Roman" charset="0"/>
                <a:ea typeface="ＭＳ Ｐゴシック" charset="0"/>
              </a:defRPr>
            </a:lvl3pPr>
            <a:lvl4pPr marL="1489075" defTabSz="992188">
              <a:defRPr sz="2400">
                <a:solidFill>
                  <a:schemeClr val="tx1"/>
                </a:solidFill>
                <a:latin typeface="Times New Roman" charset="0"/>
                <a:ea typeface="ＭＳ Ｐゴシック" charset="0"/>
              </a:defRPr>
            </a:lvl4pPr>
            <a:lvl5pPr marL="1985963" defTabSz="992188">
              <a:defRPr sz="2400">
                <a:solidFill>
                  <a:schemeClr val="tx1"/>
                </a:solidFill>
                <a:latin typeface="Times New Roman" charset="0"/>
                <a:ea typeface="ＭＳ Ｐゴシック" charset="0"/>
              </a:defRPr>
            </a:lvl5pPr>
            <a:lvl6pPr marL="2443163" defTabSz="992188" fontAlgn="base">
              <a:spcBef>
                <a:spcPct val="0"/>
              </a:spcBef>
              <a:spcAft>
                <a:spcPct val="0"/>
              </a:spcAft>
              <a:defRPr sz="2400">
                <a:solidFill>
                  <a:schemeClr val="tx1"/>
                </a:solidFill>
                <a:latin typeface="Times New Roman" charset="0"/>
                <a:ea typeface="ＭＳ Ｐゴシック" charset="0"/>
              </a:defRPr>
            </a:lvl6pPr>
            <a:lvl7pPr marL="2900363" defTabSz="992188" fontAlgn="base">
              <a:spcBef>
                <a:spcPct val="0"/>
              </a:spcBef>
              <a:spcAft>
                <a:spcPct val="0"/>
              </a:spcAft>
              <a:defRPr sz="2400">
                <a:solidFill>
                  <a:schemeClr val="tx1"/>
                </a:solidFill>
                <a:latin typeface="Times New Roman" charset="0"/>
                <a:ea typeface="ＭＳ Ｐゴシック" charset="0"/>
              </a:defRPr>
            </a:lvl7pPr>
            <a:lvl8pPr marL="3357563" defTabSz="992188" fontAlgn="base">
              <a:spcBef>
                <a:spcPct val="0"/>
              </a:spcBef>
              <a:spcAft>
                <a:spcPct val="0"/>
              </a:spcAft>
              <a:defRPr sz="2400">
                <a:solidFill>
                  <a:schemeClr val="tx1"/>
                </a:solidFill>
                <a:latin typeface="Times New Roman" charset="0"/>
                <a:ea typeface="ＭＳ Ｐゴシック" charset="0"/>
              </a:defRPr>
            </a:lvl8pPr>
            <a:lvl9pPr marL="3814763" defTabSz="992188" fontAlgn="base">
              <a:spcBef>
                <a:spcPct val="0"/>
              </a:spcBef>
              <a:spcAft>
                <a:spcPct val="0"/>
              </a:spcAft>
              <a:defRPr sz="2400">
                <a:solidFill>
                  <a:schemeClr val="tx1"/>
                </a:solidFill>
                <a:latin typeface="Times New Roman" charset="0"/>
                <a:ea typeface="ＭＳ Ｐゴシック" charset="0"/>
              </a:defRPr>
            </a:lvl9pPr>
          </a:lstStyle>
          <a:p>
            <a:pPr eaLnBrk="0" hangingPunct="0"/>
            <a:r>
              <a:rPr lang="en-US" sz="900" dirty="0"/>
              <a:t>SN COORD, S/C OPS1</a:t>
            </a:r>
          </a:p>
          <a:p>
            <a:pPr eaLnBrk="0" hangingPunct="0"/>
            <a:r>
              <a:rPr lang="en-US" sz="900" dirty="0"/>
              <a:t>S/C OPS2, Delta Voice</a:t>
            </a:r>
          </a:p>
        </p:txBody>
      </p:sp>
      <p:sp>
        <p:nvSpPr>
          <p:cNvPr id="229593" name="Text Box 217"/>
          <p:cNvSpPr txBox="1">
            <a:spLocks noChangeArrowheads="1"/>
          </p:cNvSpPr>
          <p:nvPr/>
        </p:nvSpPr>
        <p:spPr bwMode="auto">
          <a:xfrm rot="16200000" flipV="1">
            <a:off x="4845601" y="3010396"/>
            <a:ext cx="1286360" cy="2387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9253" tIns="49626" rIns="99253" bIns="49626">
            <a:spAutoFit/>
          </a:bodyPr>
          <a:lstStyle>
            <a:lvl1pPr defTabSz="992188">
              <a:defRPr sz="2400">
                <a:solidFill>
                  <a:schemeClr val="tx1"/>
                </a:solidFill>
                <a:latin typeface="Times New Roman" charset="0"/>
                <a:ea typeface="ＭＳ Ｐゴシック" charset="0"/>
              </a:defRPr>
            </a:lvl1pPr>
            <a:lvl2pPr marL="496888" defTabSz="992188">
              <a:defRPr sz="2400">
                <a:solidFill>
                  <a:schemeClr val="tx1"/>
                </a:solidFill>
                <a:latin typeface="Times New Roman" charset="0"/>
                <a:ea typeface="ＭＳ Ｐゴシック" charset="0"/>
              </a:defRPr>
            </a:lvl2pPr>
            <a:lvl3pPr marL="992188" defTabSz="992188">
              <a:defRPr sz="2400">
                <a:solidFill>
                  <a:schemeClr val="tx1"/>
                </a:solidFill>
                <a:latin typeface="Times New Roman" charset="0"/>
                <a:ea typeface="ＭＳ Ｐゴシック" charset="0"/>
              </a:defRPr>
            </a:lvl3pPr>
            <a:lvl4pPr marL="1489075" defTabSz="992188">
              <a:defRPr sz="2400">
                <a:solidFill>
                  <a:schemeClr val="tx1"/>
                </a:solidFill>
                <a:latin typeface="Times New Roman" charset="0"/>
                <a:ea typeface="ＭＳ Ｐゴシック" charset="0"/>
              </a:defRPr>
            </a:lvl4pPr>
            <a:lvl5pPr marL="1985963" defTabSz="992188">
              <a:defRPr sz="2400">
                <a:solidFill>
                  <a:schemeClr val="tx1"/>
                </a:solidFill>
                <a:latin typeface="Times New Roman" charset="0"/>
                <a:ea typeface="ＭＳ Ｐゴシック" charset="0"/>
              </a:defRPr>
            </a:lvl5pPr>
            <a:lvl6pPr marL="2443163" defTabSz="992188" fontAlgn="base">
              <a:spcBef>
                <a:spcPct val="0"/>
              </a:spcBef>
              <a:spcAft>
                <a:spcPct val="0"/>
              </a:spcAft>
              <a:defRPr sz="2400">
                <a:solidFill>
                  <a:schemeClr val="tx1"/>
                </a:solidFill>
                <a:latin typeface="Times New Roman" charset="0"/>
                <a:ea typeface="ＭＳ Ｐゴシック" charset="0"/>
              </a:defRPr>
            </a:lvl6pPr>
            <a:lvl7pPr marL="2900363" defTabSz="992188" fontAlgn="base">
              <a:spcBef>
                <a:spcPct val="0"/>
              </a:spcBef>
              <a:spcAft>
                <a:spcPct val="0"/>
              </a:spcAft>
              <a:defRPr sz="2400">
                <a:solidFill>
                  <a:schemeClr val="tx1"/>
                </a:solidFill>
                <a:latin typeface="Times New Roman" charset="0"/>
                <a:ea typeface="ＭＳ Ｐゴシック" charset="0"/>
              </a:defRPr>
            </a:lvl7pPr>
            <a:lvl8pPr marL="3357563" defTabSz="992188" fontAlgn="base">
              <a:spcBef>
                <a:spcPct val="0"/>
              </a:spcBef>
              <a:spcAft>
                <a:spcPct val="0"/>
              </a:spcAft>
              <a:defRPr sz="2400">
                <a:solidFill>
                  <a:schemeClr val="tx1"/>
                </a:solidFill>
                <a:latin typeface="Times New Roman" charset="0"/>
                <a:ea typeface="ＭＳ Ｐゴシック" charset="0"/>
              </a:defRPr>
            </a:lvl8pPr>
            <a:lvl9pPr marL="3814763" defTabSz="992188" fontAlgn="base">
              <a:spcBef>
                <a:spcPct val="0"/>
              </a:spcBef>
              <a:spcAft>
                <a:spcPct val="0"/>
              </a:spcAft>
              <a:defRPr sz="2400">
                <a:solidFill>
                  <a:schemeClr val="tx1"/>
                </a:solidFill>
                <a:latin typeface="Times New Roman" charset="0"/>
                <a:ea typeface="ＭＳ Ｐゴシック" charset="0"/>
              </a:defRPr>
            </a:lvl9pPr>
          </a:lstStyle>
          <a:p>
            <a:pPr eaLnBrk="0" hangingPunct="0"/>
            <a:r>
              <a:rPr lang="en-US" sz="900" b="0"/>
              <a:t>SCAMA Voice Circuits</a:t>
            </a:r>
          </a:p>
        </p:txBody>
      </p:sp>
      <p:sp>
        <p:nvSpPr>
          <p:cNvPr id="229594" name="Line 218"/>
          <p:cNvSpPr>
            <a:spLocks noChangeShapeType="1"/>
          </p:cNvSpPr>
          <p:nvPr/>
        </p:nvSpPr>
        <p:spPr bwMode="auto">
          <a:xfrm flipH="1">
            <a:off x="1898650" y="2008188"/>
            <a:ext cx="1514475"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595" name="Line 219"/>
          <p:cNvSpPr>
            <a:spLocks noChangeShapeType="1"/>
          </p:cNvSpPr>
          <p:nvPr/>
        </p:nvSpPr>
        <p:spPr bwMode="auto">
          <a:xfrm>
            <a:off x="3413125" y="1666875"/>
            <a:ext cx="0" cy="341313"/>
          </a:xfrm>
          <a:prstGeom prst="line">
            <a:avLst/>
          </a:prstGeom>
          <a:noFill/>
          <a:ln w="38100">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596" name="Line 220"/>
          <p:cNvSpPr>
            <a:spLocks noChangeShapeType="1"/>
          </p:cNvSpPr>
          <p:nvPr/>
        </p:nvSpPr>
        <p:spPr bwMode="auto">
          <a:xfrm flipH="1">
            <a:off x="2428875" y="1871663"/>
            <a:ext cx="83185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597" name="Line 221"/>
          <p:cNvSpPr>
            <a:spLocks noChangeShapeType="1"/>
          </p:cNvSpPr>
          <p:nvPr/>
        </p:nvSpPr>
        <p:spPr bwMode="auto">
          <a:xfrm>
            <a:off x="2428875" y="1257300"/>
            <a:ext cx="0" cy="614363"/>
          </a:xfrm>
          <a:prstGeom prst="line">
            <a:avLst/>
          </a:prstGeom>
          <a:noFill/>
          <a:ln w="38100">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598" name="Line 222"/>
          <p:cNvSpPr>
            <a:spLocks noChangeShapeType="1"/>
          </p:cNvSpPr>
          <p:nvPr/>
        </p:nvSpPr>
        <p:spPr bwMode="auto">
          <a:xfrm>
            <a:off x="2579688" y="1257300"/>
            <a:ext cx="0" cy="134938"/>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600" name="Line 224"/>
          <p:cNvSpPr>
            <a:spLocks noChangeShapeType="1"/>
          </p:cNvSpPr>
          <p:nvPr/>
        </p:nvSpPr>
        <p:spPr bwMode="auto">
          <a:xfrm rot="-5400000">
            <a:off x="7893050" y="3581400"/>
            <a:ext cx="1981200" cy="0"/>
          </a:xfrm>
          <a:prstGeom prst="line">
            <a:avLst/>
          </a:prstGeom>
          <a:noFill/>
          <a:ln w="38100">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601" name="Rectangle 225"/>
          <p:cNvSpPr>
            <a:spLocks noChangeArrowheads="1"/>
          </p:cNvSpPr>
          <p:nvPr/>
        </p:nvSpPr>
        <p:spPr bwMode="auto">
          <a:xfrm>
            <a:off x="8077200" y="2362200"/>
            <a:ext cx="609600" cy="2308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9" tIns="45715" rIns="91429" bIns="45715">
            <a:spAutoFit/>
          </a:bodyPr>
          <a:lstStyle/>
          <a:p>
            <a:pPr algn="r"/>
            <a:r>
              <a:rPr lang="en-US" sz="900">
                <a:latin typeface="Times New Roman" charset="0"/>
              </a:rPr>
              <a:t>LISOC</a:t>
            </a:r>
          </a:p>
        </p:txBody>
      </p:sp>
      <p:sp>
        <p:nvSpPr>
          <p:cNvPr id="229602" name="Rectangle 226"/>
          <p:cNvSpPr>
            <a:spLocks noChangeArrowheads="1"/>
          </p:cNvSpPr>
          <p:nvPr/>
        </p:nvSpPr>
        <p:spPr bwMode="auto">
          <a:xfrm rot="5400000">
            <a:off x="1997212" y="3558064"/>
            <a:ext cx="761725" cy="2308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p>
            <a:r>
              <a:rPr lang="en-US" sz="900">
                <a:latin typeface="Times New Roman" charset="0"/>
              </a:rPr>
              <a:t>Open IONet</a:t>
            </a:r>
          </a:p>
        </p:txBody>
      </p:sp>
      <p:sp>
        <p:nvSpPr>
          <p:cNvPr id="229605" name="Rectangle 229"/>
          <p:cNvSpPr>
            <a:spLocks noChangeArrowheads="1"/>
          </p:cNvSpPr>
          <p:nvPr/>
        </p:nvSpPr>
        <p:spPr bwMode="auto">
          <a:xfrm rot="5400000" flipH="1">
            <a:off x="1104519" y="3623152"/>
            <a:ext cx="534161" cy="2308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p>
            <a:r>
              <a:rPr lang="en-US" sz="900">
                <a:latin typeface="Times New Roman" charset="0"/>
              </a:rPr>
              <a:t>4 Mbps</a:t>
            </a:r>
          </a:p>
        </p:txBody>
      </p:sp>
      <p:sp>
        <p:nvSpPr>
          <p:cNvPr id="229606" name="Line 230"/>
          <p:cNvSpPr>
            <a:spLocks noChangeShapeType="1"/>
          </p:cNvSpPr>
          <p:nvPr/>
        </p:nvSpPr>
        <p:spPr bwMode="auto">
          <a:xfrm rot="-5400000">
            <a:off x="7467600" y="3581400"/>
            <a:ext cx="1981200" cy="0"/>
          </a:xfrm>
          <a:prstGeom prst="line">
            <a:avLst/>
          </a:prstGeom>
          <a:noFill/>
          <a:ln w="38100">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900"/>
          </a:p>
        </p:txBody>
      </p:sp>
      <p:sp>
        <p:nvSpPr>
          <p:cNvPr id="229607" name="Rectangle 231"/>
          <p:cNvSpPr>
            <a:spLocks noChangeArrowheads="1"/>
          </p:cNvSpPr>
          <p:nvPr/>
        </p:nvSpPr>
        <p:spPr bwMode="auto">
          <a:xfrm>
            <a:off x="8610600" y="2362200"/>
            <a:ext cx="5334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9" tIns="45715" rIns="91429" bIns="45715">
            <a:spAutoFit/>
          </a:bodyPr>
          <a:lstStyle/>
          <a:p>
            <a:pPr algn="r"/>
            <a:r>
              <a:rPr lang="en-US" sz="1000">
                <a:latin typeface="Times New Roman" charset="0"/>
              </a:rPr>
              <a:t>GIOC</a:t>
            </a:r>
          </a:p>
        </p:txBody>
      </p:sp>
      <p:sp>
        <p:nvSpPr>
          <p:cNvPr id="229608" name="Rectangle 232"/>
          <p:cNvSpPr>
            <a:spLocks noChangeArrowheads="1"/>
          </p:cNvSpPr>
          <p:nvPr/>
        </p:nvSpPr>
        <p:spPr bwMode="auto">
          <a:xfrm rot="5400000" flipH="1">
            <a:off x="637001" y="1667351"/>
            <a:ext cx="534161" cy="2308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p>
            <a:r>
              <a:rPr lang="en-US" sz="900">
                <a:latin typeface="Times New Roman" charset="0"/>
              </a:rPr>
              <a:t>4 Mbps</a:t>
            </a:r>
          </a:p>
        </p:txBody>
      </p:sp>
      <p:sp>
        <p:nvSpPr>
          <p:cNvPr id="229609" name="Rectangle 233"/>
          <p:cNvSpPr>
            <a:spLocks noChangeArrowheads="1"/>
          </p:cNvSpPr>
          <p:nvPr/>
        </p:nvSpPr>
        <p:spPr bwMode="auto">
          <a:xfrm rot="5400000" flipH="1">
            <a:off x="838200" y="1912938"/>
            <a:ext cx="1314450" cy="228600"/>
          </a:xfrm>
          <a:prstGeom prst="rect">
            <a:avLst/>
          </a:prstGeom>
          <a:noFill/>
          <a:ln>
            <a:noFill/>
          </a:ln>
          <a:effectLst/>
          <a:extLst>
            <a:ext uri="{909E8E84-426E-40dd-AFC4-6F175D3DCCD1}">
              <a14:hiddenFill xmlns="" xmlns:a14="http://schemas.microsoft.com/office/drawing/2010/main">
                <a:solidFill>
                  <a:srgbClr val="DDDDDD"/>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p>
            <a:r>
              <a:rPr lang="en-US" sz="900">
                <a:latin typeface="Times New Roman" charset="0"/>
              </a:rPr>
              <a:t>NASA Center Network</a:t>
            </a:r>
          </a:p>
        </p:txBody>
      </p:sp>
      <p:sp>
        <p:nvSpPr>
          <p:cNvPr id="229610" name="Rectangle 234"/>
          <p:cNvSpPr>
            <a:spLocks noChangeArrowheads="1"/>
          </p:cNvSpPr>
          <p:nvPr/>
        </p:nvSpPr>
        <p:spPr bwMode="auto">
          <a:xfrm rot="5400000">
            <a:off x="7969040" y="3062570"/>
            <a:ext cx="505244" cy="3693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p>
            <a:r>
              <a:rPr lang="en-US" sz="900">
                <a:latin typeface="Times New Roman" charset="0"/>
              </a:rPr>
              <a:t>Open</a:t>
            </a:r>
          </a:p>
          <a:p>
            <a:r>
              <a:rPr lang="en-US" sz="900">
                <a:latin typeface="Times New Roman" charset="0"/>
              </a:rPr>
              <a:t> IONet</a:t>
            </a:r>
          </a:p>
        </p:txBody>
      </p:sp>
      <p:sp>
        <p:nvSpPr>
          <p:cNvPr id="229617" name="Rectangle 241"/>
          <p:cNvSpPr>
            <a:spLocks noChangeArrowheads="1"/>
          </p:cNvSpPr>
          <p:nvPr/>
        </p:nvSpPr>
        <p:spPr bwMode="auto">
          <a:xfrm>
            <a:off x="3429000" y="1828800"/>
            <a:ext cx="1857375" cy="23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8219" tIns="48248" rIns="98219" bIns="48248">
            <a:spAutoFit/>
          </a:bodyPr>
          <a:lstStyle/>
          <a:p>
            <a:pPr algn="ctr" defTabSz="992188" eaLnBrk="0" hangingPunct="0"/>
            <a:r>
              <a:rPr lang="en-US" sz="900">
                <a:latin typeface="Times New Roman" charset="0"/>
              </a:rPr>
              <a:t>Closed IONet</a:t>
            </a:r>
          </a:p>
        </p:txBody>
      </p:sp>
      <p:sp>
        <p:nvSpPr>
          <p:cNvPr id="229618" name="Rectangle 242"/>
          <p:cNvSpPr>
            <a:spLocks noChangeArrowheads="1"/>
          </p:cNvSpPr>
          <p:nvPr/>
        </p:nvSpPr>
        <p:spPr bwMode="auto">
          <a:xfrm rot="10800000" flipV="1">
            <a:off x="5254075" y="722789"/>
            <a:ext cx="840888" cy="2308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p>
            <a:r>
              <a:rPr lang="en-US" sz="900" b="0" i="1">
                <a:latin typeface="Times New Roman" charset="0"/>
              </a:rPr>
              <a:t>CNE Support</a:t>
            </a:r>
          </a:p>
        </p:txBody>
      </p:sp>
      <p:sp>
        <p:nvSpPr>
          <p:cNvPr id="2" name="TextBox 1"/>
          <p:cNvSpPr txBox="1"/>
          <p:nvPr/>
        </p:nvSpPr>
        <p:spPr>
          <a:xfrm>
            <a:off x="2579688" y="228600"/>
            <a:ext cx="3730075" cy="307777"/>
          </a:xfrm>
          <a:prstGeom prst="rect">
            <a:avLst/>
          </a:prstGeom>
          <a:noFill/>
        </p:spPr>
        <p:txBody>
          <a:bodyPr wrap="square" rtlCol="0">
            <a:spAutoFit/>
          </a:bodyPr>
          <a:lstStyle/>
          <a:p>
            <a:pPr algn="ctr"/>
            <a:r>
              <a:rPr lang="en-US" sz="1400" dirty="0"/>
              <a:t>Launch Site Testing</a:t>
            </a:r>
          </a:p>
        </p:txBody>
      </p:sp>
      <p:sp>
        <p:nvSpPr>
          <p:cNvPr id="3" name="TextBox 2"/>
          <p:cNvSpPr txBox="1"/>
          <p:nvPr/>
        </p:nvSpPr>
        <p:spPr>
          <a:xfrm flipH="1">
            <a:off x="250506" y="6690023"/>
            <a:ext cx="581343" cy="246221"/>
          </a:xfrm>
          <a:prstGeom prst="rect">
            <a:avLst/>
          </a:prstGeom>
          <a:noFill/>
        </p:spPr>
        <p:txBody>
          <a:bodyPr wrap="square" rtlCol="0">
            <a:spAutoFit/>
          </a:bodyPr>
          <a:lstStyle/>
          <a:p>
            <a:r>
              <a:rPr lang="en-US" sz="1000" dirty="0"/>
              <a:t>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2000" dirty="0"/>
              <a:t>Spacecraft and Observatory Instrument  Testing After Launch</a:t>
            </a:r>
          </a:p>
        </p:txBody>
      </p:sp>
      <p:sp>
        <p:nvSpPr>
          <p:cNvPr id="3" name="Content Placeholder 2"/>
          <p:cNvSpPr>
            <a:spLocks noGrp="1"/>
          </p:cNvSpPr>
          <p:nvPr>
            <p:ph idx="1"/>
          </p:nvPr>
        </p:nvSpPr>
        <p:spPr>
          <a:xfrm>
            <a:off x="457200" y="1282700"/>
            <a:ext cx="8229600" cy="5359400"/>
          </a:xfrm>
        </p:spPr>
        <p:txBody>
          <a:bodyPr>
            <a:normAutofit lnSpcReduction="10000"/>
          </a:bodyPr>
          <a:lstStyle/>
          <a:p>
            <a:r>
              <a:rPr lang="en-US" sz="1800" dirty="0"/>
              <a:t>The Commissioning Plan developed by the scientists prior to development is used to test and validate each instrument </a:t>
            </a:r>
          </a:p>
          <a:p>
            <a:endParaRPr lang="en-US" sz="1800" dirty="0"/>
          </a:p>
          <a:p>
            <a:r>
              <a:rPr lang="en-US" sz="1800" dirty="0"/>
              <a:t>This testing of the spacecraft subsystems takes place immediately after launch</a:t>
            </a:r>
          </a:p>
          <a:p>
            <a:endParaRPr lang="en-US" sz="1800" dirty="0"/>
          </a:p>
          <a:p>
            <a:r>
              <a:rPr lang="en-US" sz="1800" dirty="0"/>
              <a:t>The first system to be deployed is the solar array and is of extreme importance because the spacecraft is being powered by one or more batteries which only lasts a finite number of hours</a:t>
            </a:r>
          </a:p>
          <a:p>
            <a:endParaRPr lang="en-US" sz="1800" dirty="0"/>
          </a:p>
          <a:p>
            <a:r>
              <a:rPr lang="en-US" sz="1800" dirty="0"/>
              <a:t>All of the spacecraft subsystems are monitored by the MOC</a:t>
            </a:r>
          </a:p>
          <a:p>
            <a:endParaRPr lang="en-US" sz="1800" dirty="0"/>
          </a:p>
          <a:p>
            <a:r>
              <a:rPr lang="en-US" sz="1800" dirty="0"/>
              <a:t>The observatory instrument voltages both high and low are brought up prior to the instrument(s) checking and calibration testing</a:t>
            </a:r>
          </a:p>
          <a:p>
            <a:endParaRPr lang="en-US" sz="1800" dirty="0"/>
          </a:p>
          <a:p>
            <a:r>
              <a:rPr lang="en-US" sz="1800" dirty="0"/>
              <a:t>After the instruments are calibrated properly then the science operations begin</a:t>
            </a:r>
          </a:p>
          <a:p>
            <a:endParaRPr lang="en-US" sz="1800" dirty="0"/>
          </a:p>
          <a:p>
            <a:r>
              <a:rPr lang="en-US" sz="1800" dirty="0"/>
              <a:t>This may take anywhere from one month to six months depending on the number of instruments and the size/complexity of the mission</a:t>
            </a:r>
          </a:p>
        </p:txBody>
      </p:sp>
      <p:sp>
        <p:nvSpPr>
          <p:cNvPr id="5" name="Slide Number Placeholder 4"/>
          <p:cNvSpPr>
            <a:spLocks noGrp="1"/>
          </p:cNvSpPr>
          <p:nvPr>
            <p:ph type="sldNum" sz="quarter" idx="12"/>
          </p:nvPr>
        </p:nvSpPr>
        <p:spPr/>
        <p:txBody>
          <a:bodyPr/>
          <a:lstStyle/>
          <a:p>
            <a:fld id="{5C190D0E-F6DF-C649-B517-00BF84BB5FDD}" type="slidenum">
              <a:rPr lang="en-US" smtClean="0"/>
              <a:t>56</a:t>
            </a:fld>
            <a:endParaRPr lang="en-US"/>
          </a:p>
        </p:txBody>
      </p:sp>
    </p:spTree>
    <p:extLst>
      <p:ext uri="{BB962C8B-B14F-4D97-AF65-F5344CB8AC3E}">
        <p14:creationId xmlns:p14="http://schemas.microsoft.com/office/powerpoint/2010/main" val="964363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Ongoing Support of the Satellite and Science Data Processing</a:t>
            </a:r>
          </a:p>
        </p:txBody>
      </p:sp>
      <p:sp>
        <p:nvSpPr>
          <p:cNvPr id="3" name="Content Placeholder 2"/>
          <p:cNvSpPr>
            <a:spLocks noGrp="1"/>
          </p:cNvSpPr>
          <p:nvPr>
            <p:ph idx="1"/>
          </p:nvPr>
        </p:nvSpPr>
        <p:spPr/>
        <p:txBody>
          <a:bodyPr>
            <a:normAutofit/>
          </a:bodyPr>
          <a:lstStyle/>
          <a:p>
            <a:r>
              <a:rPr lang="en-US" sz="1800" dirty="0"/>
              <a:t>The MOC continues the support of the mission with the Flight Operations Team monitoring the spacecraft</a:t>
            </a:r>
          </a:p>
          <a:p>
            <a:endParaRPr lang="en-US" sz="1800" dirty="0"/>
          </a:p>
          <a:p>
            <a:r>
              <a:rPr lang="en-US" sz="1800" dirty="0"/>
              <a:t>The SOC monitors each instrument and continues to receive the science data</a:t>
            </a:r>
          </a:p>
          <a:p>
            <a:endParaRPr lang="en-US" sz="1800" dirty="0"/>
          </a:p>
          <a:p>
            <a:r>
              <a:rPr lang="en-US" sz="1800" dirty="0"/>
              <a:t>The SOC prepares the commands for each instrument which is sent to the CMS in concert with the MOC sending spacecraft commands to the CMS to develop a command load for the spacecraft</a:t>
            </a:r>
          </a:p>
          <a:p>
            <a:endParaRPr lang="en-US" sz="1800" dirty="0"/>
          </a:p>
          <a:p>
            <a:r>
              <a:rPr lang="en-US" sz="1800" dirty="0"/>
              <a:t>The MOC then sends the command loads to the satellite for on-board processing</a:t>
            </a:r>
          </a:p>
          <a:p>
            <a:endParaRPr lang="en-US" sz="1800" dirty="0"/>
          </a:p>
          <a:p>
            <a:r>
              <a:rPr lang="en-US" sz="1800" dirty="0"/>
              <a:t>Each scientist processes the data from their instrument and evaluates the results</a:t>
            </a:r>
          </a:p>
        </p:txBody>
      </p:sp>
      <p:sp>
        <p:nvSpPr>
          <p:cNvPr id="5" name="Slide Number Placeholder 4"/>
          <p:cNvSpPr>
            <a:spLocks noGrp="1"/>
          </p:cNvSpPr>
          <p:nvPr>
            <p:ph type="sldNum" sz="quarter" idx="12"/>
          </p:nvPr>
        </p:nvSpPr>
        <p:spPr/>
        <p:txBody>
          <a:bodyPr/>
          <a:lstStyle/>
          <a:p>
            <a:fld id="{5C190D0E-F6DF-C649-B517-00BF84BB5FDD}" type="slidenum">
              <a:rPr lang="en-US" smtClean="0"/>
              <a:t>57</a:t>
            </a:fld>
            <a:endParaRPr lang="en-US"/>
          </a:p>
        </p:txBody>
      </p:sp>
    </p:spTree>
    <p:extLst>
      <p:ext uri="{BB962C8B-B14F-4D97-AF65-F5344CB8AC3E}">
        <p14:creationId xmlns:p14="http://schemas.microsoft.com/office/powerpoint/2010/main" val="18109546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Spacecraft Bus and Launch Vehicles</a:t>
            </a:r>
          </a:p>
        </p:txBody>
      </p:sp>
      <p:sp>
        <p:nvSpPr>
          <p:cNvPr id="3" name="Content Placeholder 2"/>
          <p:cNvSpPr>
            <a:spLocks noGrp="1"/>
          </p:cNvSpPr>
          <p:nvPr>
            <p:ph idx="1"/>
          </p:nvPr>
        </p:nvSpPr>
        <p:spPr>
          <a:xfrm>
            <a:off x="822276" y="1312009"/>
            <a:ext cx="7864523" cy="4940300"/>
          </a:xfrm>
        </p:spPr>
        <p:txBody>
          <a:bodyPr>
            <a:normAutofit lnSpcReduction="10000"/>
          </a:bodyPr>
          <a:lstStyle/>
          <a:p>
            <a:r>
              <a:rPr lang="en-US" sz="2000" dirty="0"/>
              <a:t>Spacecraft Bus</a:t>
            </a:r>
          </a:p>
          <a:p>
            <a:pPr lvl="1"/>
            <a:r>
              <a:rPr lang="en-US" sz="1600" dirty="0"/>
              <a:t>This is built by a contractor company to the specifications to support the observatory</a:t>
            </a:r>
          </a:p>
          <a:p>
            <a:pPr lvl="1"/>
            <a:r>
              <a:rPr lang="en-US" sz="1600" dirty="0"/>
              <a:t>The delivery is made to the organization (NASA, ESA, </a:t>
            </a:r>
            <a:r>
              <a:rPr lang="en-US" sz="1600" dirty="0" err="1"/>
              <a:t>etc</a:t>
            </a:r>
            <a:r>
              <a:rPr lang="en-US" sz="1600" dirty="0"/>
              <a:t>) and is then goes through all of the testing prior to the mating of the observatory</a:t>
            </a:r>
          </a:p>
          <a:p>
            <a:pPr lvl="1"/>
            <a:r>
              <a:rPr lang="en-US" sz="1600" dirty="0"/>
              <a:t>After mating of the bus and observatory, testing goes into high gear – EMI, thermal vacuum, vibration and finally the SES</a:t>
            </a:r>
          </a:p>
          <a:p>
            <a:pPr lvl="1"/>
            <a:r>
              <a:rPr lang="en-US" sz="1600" dirty="0"/>
              <a:t>Delivery is then made to the launch site where testing is again done to ensure that no problems occurred during transport</a:t>
            </a:r>
          </a:p>
          <a:p>
            <a:pPr marL="0" indent="0">
              <a:buNone/>
            </a:pPr>
            <a:endParaRPr lang="en-US" sz="2000" dirty="0"/>
          </a:p>
          <a:p>
            <a:endParaRPr lang="en-US" sz="2000" dirty="0"/>
          </a:p>
          <a:p>
            <a:r>
              <a:rPr lang="en-US" sz="2000" dirty="0"/>
              <a:t>Launch Vehicle</a:t>
            </a:r>
          </a:p>
          <a:p>
            <a:pPr lvl="1"/>
            <a:r>
              <a:rPr lang="en-US" sz="1600" dirty="0"/>
              <a:t>There are many launch vehicles from small (Pegasus or Antares) to a medium size (delta) to the largest vehicles ( Titan and the European </a:t>
            </a:r>
            <a:r>
              <a:rPr lang="en-US" sz="1600" dirty="0" err="1"/>
              <a:t>Ariane</a:t>
            </a:r>
            <a:r>
              <a:rPr lang="en-US" sz="1600" dirty="0"/>
              <a:t> 5 or 6   )</a:t>
            </a:r>
          </a:p>
          <a:p>
            <a:pPr lvl="1"/>
            <a:r>
              <a:rPr lang="en-US" sz="1600" dirty="0"/>
              <a:t>They are supplied to the mission by the contractor company and are controlled by that company to launch</a:t>
            </a:r>
          </a:p>
          <a:p>
            <a:pPr lvl="1"/>
            <a:r>
              <a:rPr lang="en-US" sz="1600" dirty="0"/>
              <a:t>The spacecraft bus/observatory is then mated to the launch vehicle and many more tests are conducted to ensure that every subsystem is working properly</a:t>
            </a:r>
          </a:p>
        </p:txBody>
      </p:sp>
      <p:sp>
        <p:nvSpPr>
          <p:cNvPr id="5" name="Slide Number Placeholder 4"/>
          <p:cNvSpPr>
            <a:spLocks noGrp="1"/>
          </p:cNvSpPr>
          <p:nvPr>
            <p:ph type="sldNum" sz="quarter" idx="12"/>
          </p:nvPr>
        </p:nvSpPr>
        <p:spPr/>
        <p:txBody>
          <a:bodyPr/>
          <a:lstStyle/>
          <a:p>
            <a:fld id="{5C190D0E-F6DF-C649-B517-00BF84BB5FDD}" type="slidenum">
              <a:rPr lang="en-US" smtClean="0"/>
              <a:t>58</a:t>
            </a:fld>
            <a:endParaRPr lang="en-US"/>
          </a:p>
        </p:txBody>
      </p:sp>
    </p:spTree>
    <p:extLst>
      <p:ext uri="{BB962C8B-B14F-4D97-AF65-F5344CB8AC3E}">
        <p14:creationId xmlns:p14="http://schemas.microsoft.com/office/powerpoint/2010/main" val="11411843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52DA83-CD74-4DF6-978F-8F5B0F7DE1A9}"/>
              </a:ext>
            </a:extLst>
          </p:cNvPr>
          <p:cNvSpPr>
            <a:spLocks noGrp="1"/>
          </p:cNvSpPr>
          <p:nvPr>
            <p:ph type="sldNum" sz="quarter" idx="12"/>
          </p:nvPr>
        </p:nvSpPr>
        <p:spPr/>
        <p:txBody>
          <a:bodyPr/>
          <a:lstStyle/>
          <a:p>
            <a:fld id="{5C190D0E-F6DF-C649-B517-00BF84BB5FDD}" type="slidenum">
              <a:rPr lang="en-US" smtClean="0"/>
              <a:t>59</a:t>
            </a:fld>
            <a:endParaRPr lang="en-US"/>
          </a:p>
        </p:txBody>
      </p:sp>
      <p:sp>
        <p:nvSpPr>
          <p:cNvPr id="3" name="TextBox 2">
            <a:extLst>
              <a:ext uri="{FF2B5EF4-FFF2-40B4-BE49-F238E27FC236}">
                <a16:creationId xmlns:a16="http://schemas.microsoft.com/office/drawing/2014/main" id="{DF57DD05-4950-4F3C-859E-3D778A7D7E89}"/>
              </a:ext>
            </a:extLst>
          </p:cNvPr>
          <p:cNvSpPr txBox="1"/>
          <p:nvPr/>
        </p:nvSpPr>
        <p:spPr>
          <a:xfrm>
            <a:off x="1814286" y="1837508"/>
            <a:ext cx="5805714" cy="4339650"/>
          </a:xfrm>
          <a:prstGeom prst="rect">
            <a:avLst/>
          </a:prstGeom>
          <a:noFill/>
        </p:spPr>
        <p:txBody>
          <a:bodyPr wrap="square" rtlCol="0">
            <a:spAutoFit/>
          </a:bodyPr>
          <a:lstStyle/>
          <a:p>
            <a:pPr algn="ctr"/>
            <a:r>
              <a:rPr lang="en-US" sz="2400" dirty="0"/>
              <a:t>AND FINALLY LAUNCH DAY HAS ARRIVED AFTER MANY YEARS OF SWEAT AND DETERMINATION</a:t>
            </a:r>
          </a:p>
          <a:p>
            <a:endParaRPr lang="en-US" sz="2400" dirty="0"/>
          </a:p>
          <a:p>
            <a:pPr algn="ctr"/>
            <a:r>
              <a:rPr lang="en-US" sz="2400" dirty="0"/>
              <a:t>EVERYONE’S FINGERS ARE CROSSED</a:t>
            </a:r>
          </a:p>
          <a:p>
            <a:endParaRPr lang="en-US" sz="2400" dirty="0"/>
          </a:p>
          <a:p>
            <a:pPr algn="ctr"/>
            <a:r>
              <a:rPr lang="en-US" sz="2400" dirty="0"/>
              <a:t>THE LAUNCH IS CONTROLLED FROM THE LAUNCH SITE WITH SUPPORT OF THE LAUNCH VEHICLE CONTRACTOR</a:t>
            </a:r>
          </a:p>
          <a:p>
            <a:endParaRPr lang="en-US" sz="2400" dirty="0"/>
          </a:p>
          <a:p>
            <a:br>
              <a:rPr lang="en-US" dirty="0"/>
            </a:br>
            <a:endParaRPr lang="en-US" dirty="0"/>
          </a:p>
        </p:txBody>
      </p:sp>
    </p:spTree>
    <p:extLst>
      <p:ext uri="{BB962C8B-B14F-4D97-AF65-F5344CB8AC3E}">
        <p14:creationId xmlns:p14="http://schemas.microsoft.com/office/powerpoint/2010/main" val="2059242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Initial Concepts for a Spacecraft Mission</a:t>
            </a:r>
          </a:p>
        </p:txBody>
      </p:sp>
      <p:sp>
        <p:nvSpPr>
          <p:cNvPr id="5" name="Slide Number Placeholder 4"/>
          <p:cNvSpPr>
            <a:spLocks noGrp="1"/>
          </p:cNvSpPr>
          <p:nvPr>
            <p:ph type="sldNum" sz="quarter" idx="12"/>
          </p:nvPr>
        </p:nvSpPr>
        <p:spPr/>
        <p:txBody>
          <a:bodyPr/>
          <a:lstStyle/>
          <a:p>
            <a:fld id="{5C190D0E-F6DF-C649-B517-00BF84BB5FDD}" type="slidenum">
              <a:rPr lang="en-US" smtClean="0"/>
              <a:t>6</a:t>
            </a:fld>
            <a:endParaRPr lang="en-US"/>
          </a:p>
        </p:txBody>
      </p:sp>
      <p:sp>
        <p:nvSpPr>
          <p:cNvPr id="3" name="Content Placeholder 2"/>
          <p:cNvSpPr>
            <a:spLocks noGrp="1"/>
          </p:cNvSpPr>
          <p:nvPr>
            <p:ph idx="4294967295"/>
          </p:nvPr>
        </p:nvSpPr>
        <p:spPr>
          <a:xfrm>
            <a:off x="337335" y="1417638"/>
            <a:ext cx="8229600" cy="4525963"/>
          </a:xfrm>
        </p:spPr>
        <p:txBody>
          <a:bodyPr>
            <a:normAutofit/>
          </a:bodyPr>
          <a:lstStyle/>
          <a:p>
            <a:r>
              <a:rPr lang="en-US" sz="1800" dirty="0"/>
              <a:t>The ideas for a mission can come from a variety of places</a:t>
            </a:r>
          </a:p>
          <a:p>
            <a:pPr lvl="1"/>
            <a:r>
              <a:rPr lang="en-US" sz="1600" dirty="0"/>
              <a:t>NASA Headquarters as an Announcement of Opportunity (AO) or a Response for Proposal (RFP)</a:t>
            </a:r>
          </a:p>
          <a:p>
            <a:pPr lvl="1"/>
            <a:r>
              <a:rPr lang="en-US" sz="1600" dirty="0"/>
              <a:t>NASA Center scientists</a:t>
            </a:r>
          </a:p>
          <a:p>
            <a:pPr lvl="1"/>
            <a:r>
              <a:rPr lang="en-US" sz="1600" dirty="0"/>
              <a:t>JPL scientists</a:t>
            </a:r>
          </a:p>
          <a:p>
            <a:pPr lvl="1"/>
            <a:r>
              <a:rPr lang="en-US" sz="1600" dirty="0"/>
              <a:t>University scientists</a:t>
            </a:r>
          </a:p>
          <a:p>
            <a:pPr lvl="1"/>
            <a:r>
              <a:rPr lang="en-US" sz="1600" dirty="0"/>
              <a:t>Private industry scientists</a:t>
            </a:r>
          </a:p>
          <a:p>
            <a:pPr lvl="1"/>
            <a:r>
              <a:rPr lang="en-US" sz="1600" dirty="0"/>
              <a:t>European Space Agency (ESA) and other foreign space agencies in contact with NASA headquarters</a:t>
            </a:r>
          </a:p>
          <a:p>
            <a:pPr lvl="1"/>
            <a:r>
              <a:rPr lang="en-US" sz="1600" dirty="0"/>
              <a:t>NOAA scientists for weather and earth observing</a:t>
            </a:r>
          </a:p>
          <a:p>
            <a:endParaRPr lang="en-US" sz="1800" dirty="0"/>
          </a:p>
        </p:txBody>
      </p:sp>
    </p:spTree>
    <p:extLst>
      <p:ext uri="{BB962C8B-B14F-4D97-AF65-F5344CB8AC3E}">
        <p14:creationId xmlns:p14="http://schemas.microsoft.com/office/powerpoint/2010/main" val="15102118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9D26F-4B3E-4F2C-9B8E-0A29821622DA}"/>
              </a:ext>
            </a:extLst>
          </p:cNvPr>
          <p:cNvSpPr>
            <a:spLocks noGrp="1"/>
          </p:cNvSpPr>
          <p:nvPr>
            <p:ph type="title"/>
          </p:nvPr>
        </p:nvSpPr>
        <p:spPr/>
        <p:txBody>
          <a:bodyPr>
            <a:normAutofit/>
          </a:bodyPr>
          <a:lstStyle/>
          <a:p>
            <a:r>
              <a:rPr lang="en-US" sz="2000" dirty="0"/>
              <a:t>Launch Day – Falcon Heavy Rocket</a:t>
            </a:r>
          </a:p>
        </p:txBody>
      </p:sp>
      <p:sp>
        <p:nvSpPr>
          <p:cNvPr id="3" name="Slide Number Placeholder 2">
            <a:extLst>
              <a:ext uri="{FF2B5EF4-FFF2-40B4-BE49-F238E27FC236}">
                <a16:creationId xmlns:a16="http://schemas.microsoft.com/office/drawing/2014/main" id="{51C92547-087F-4E27-8A00-3823C1AECD08}"/>
              </a:ext>
            </a:extLst>
          </p:cNvPr>
          <p:cNvSpPr>
            <a:spLocks noGrp="1"/>
          </p:cNvSpPr>
          <p:nvPr>
            <p:ph type="sldNum" sz="quarter" idx="12"/>
          </p:nvPr>
        </p:nvSpPr>
        <p:spPr/>
        <p:txBody>
          <a:bodyPr/>
          <a:lstStyle/>
          <a:p>
            <a:fld id="{5C190D0E-F6DF-C649-B517-00BF84BB5FDD}" type="slidenum">
              <a:rPr lang="en-US" smtClean="0"/>
              <a:t>60</a:t>
            </a:fld>
            <a:endParaRPr lang="en-US"/>
          </a:p>
        </p:txBody>
      </p:sp>
      <p:sp>
        <p:nvSpPr>
          <p:cNvPr id="4" name="TextBox 3"/>
          <p:cNvSpPr txBox="1"/>
          <p:nvPr/>
        </p:nvSpPr>
        <p:spPr>
          <a:xfrm>
            <a:off x="2004164" y="2381078"/>
            <a:ext cx="5159235" cy="369332"/>
          </a:xfrm>
          <a:prstGeom prst="rect">
            <a:avLst/>
          </a:prstGeom>
          <a:noFill/>
        </p:spPr>
        <p:txBody>
          <a:bodyPr wrap="square" rtlCol="0">
            <a:spAutoFit/>
          </a:bodyPr>
          <a:lstStyle/>
          <a:p>
            <a:r>
              <a:rPr lang="en-US" dirty="0">
                <a:hlinkClick r:id="rId2"/>
              </a:rPr>
              <a:t>https://www.youtube.com/watch?v=lS9XcEEek48</a:t>
            </a:r>
            <a:endParaRPr lang="en-US" dirty="0"/>
          </a:p>
        </p:txBody>
      </p:sp>
    </p:spTree>
    <p:extLst>
      <p:ext uri="{BB962C8B-B14F-4D97-AF65-F5344CB8AC3E}">
        <p14:creationId xmlns:p14="http://schemas.microsoft.com/office/powerpoint/2010/main" val="5992481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Conclusion and Issues</a:t>
            </a:r>
          </a:p>
        </p:txBody>
      </p:sp>
      <p:sp>
        <p:nvSpPr>
          <p:cNvPr id="3" name="Content Placeholder 2"/>
          <p:cNvSpPr>
            <a:spLocks noGrp="1"/>
          </p:cNvSpPr>
          <p:nvPr>
            <p:ph idx="1"/>
          </p:nvPr>
        </p:nvSpPr>
        <p:spPr>
          <a:xfrm>
            <a:off x="457200" y="1320800"/>
            <a:ext cx="8229600" cy="5295900"/>
          </a:xfrm>
        </p:spPr>
        <p:txBody>
          <a:bodyPr>
            <a:normAutofit/>
          </a:bodyPr>
          <a:lstStyle/>
          <a:p>
            <a:pPr marL="0" indent="0">
              <a:buNone/>
            </a:pPr>
            <a:r>
              <a:rPr lang="en-US" sz="1800" b="1" dirty="0"/>
              <a:t>Conclusions</a:t>
            </a:r>
          </a:p>
          <a:p>
            <a:endParaRPr lang="en-US" sz="1600" dirty="0"/>
          </a:p>
          <a:p>
            <a:r>
              <a:rPr lang="en-US" sz="1800" dirty="0"/>
              <a:t>The amount of testing and continual re-testing of all systems provides a good probability  for mission success</a:t>
            </a:r>
          </a:p>
          <a:p>
            <a:r>
              <a:rPr lang="en-US" sz="1800" dirty="0"/>
              <a:t>The cost of each mission depends on both on the size of the project but more importantly on the engineering requirements needed to support the science goals and to build the instrument suite</a:t>
            </a:r>
          </a:p>
          <a:p>
            <a:endParaRPr lang="en-US" sz="1600" dirty="0"/>
          </a:p>
          <a:p>
            <a:pPr marL="0" indent="0">
              <a:buNone/>
            </a:pPr>
            <a:r>
              <a:rPr lang="en-US" sz="1800" b="1" dirty="0"/>
              <a:t>Issues</a:t>
            </a:r>
          </a:p>
          <a:p>
            <a:endParaRPr lang="en-US" sz="1800" b="1" dirty="0"/>
          </a:p>
          <a:p>
            <a:r>
              <a:rPr lang="en-US" sz="1800" dirty="0"/>
              <a:t>The main issue is with the number of satellites already in orbit but the doubling of the new missions to an already overcrowded LEO and MEO</a:t>
            </a:r>
          </a:p>
          <a:p>
            <a:r>
              <a:rPr lang="en-US" sz="1800" dirty="0"/>
              <a:t>There are over 1400 satellites in orbit presently</a:t>
            </a:r>
          </a:p>
          <a:p>
            <a:r>
              <a:rPr lang="en-US" sz="1800" dirty="0"/>
              <a:t>The amount of orbital debris in orbit around the earth is expanding every year</a:t>
            </a:r>
          </a:p>
          <a:p>
            <a:r>
              <a:rPr lang="en-US" sz="1800" dirty="0"/>
              <a:t>Estimation of 75 to 125 million pieces of debris from no bigger than a small chip to a non functional satellite still in orbit</a:t>
            </a:r>
          </a:p>
        </p:txBody>
      </p:sp>
      <p:sp>
        <p:nvSpPr>
          <p:cNvPr id="5" name="Slide Number Placeholder 4"/>
          <p:cNvSpPr>
            <a:spLocks noGrp="1"/>
          </p:cNvSpPr>
          <p:nvPr>
            <p:ph type="sldNum" sz="quarter" idx="12"/>
          </p:nvPr>
        </p:nvSpPr>
        <p:spPr/>
        <p:txBody>
          <a:bodyPr/>
          <a:lstStyle/>
          <a:p>
            <a:fld id="{5C190D0E-F6DF-C649-B517-00BF84BB5FDD}" type="slidenum">
              <a:rPr lang="en-US" smtClean="0"/>
              <a:t>61</a:t>
            </a:fld>
            <a:endParaRPr lang="en-US" dirty="0"/>
          </a:p>
        </p:txBody>
      </p:sp>
    </p:spTree>
    <p:extLst>
      <p:ext uri="{BB962C8B-B14F-4D97-AF65-F5344CB8AC3E}">
        <p14:creationId xmlns:p14="http://schemas.microsoft.com/office/powerpoint/2010/main" val="11982930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Citations</a:t>
            </a:r>
          </a:p>
        </p:txBody>
      </p:sp>
      <p:sp>
        <p:nvSpPr>
          <p:cNvPr id="3" name="Content Placeholder 2"/>
          <p:cNvSpPr>
            <a:spLocks noGrp="1"/>
          </p:cNvSpPr>
          <p:nvPr>
            <p:ph idx="1"/>
          </p:nvPr>
        </p:nvSpPr>
        <p:spPr/>
        <p:txBody>
          <a:bodyPr>
            <a:normAutofit/>
          </a:bodyPr>
          <a:lstStyle/>
          <a:p>
            <a:pPr algn="just">
              <a:buFont typeface="+mj-lt"/>
              <a:buAutoNum type="arabicPeriod"/>
            </a:pPr>
            <a:r>
              <a:rPr lang="en-US" sz="1800" dirty="0"/>
              <a:t>Space Mission Analysis and Design, 3</a:t>
            </a:r>
            <a:r>
              <a:rPr lang="en-US" sz="1800" baseline="30000" dirty="0"/>
              <a:t>rd</a:t>
            </a:r>
            <a:r>
              <a:rPr lang="en-US" sz="1800" dirty="0"/>
              <a:t> edition, James Wertz and Wiley Larson</a:t>
            </a:r>
          </a:p>
          <a:p>
            <a:pPr algn="just">
              <a:buFont typeface="+mj-lt"/>
              <a:buAutoNum type="arabicPeriod"/>
            </a:pPr>
            <a:r>
              <a:rPr lang="en-US" sz="1800" dirty="0"/>
              <a:t>NASA Headquarters Information and Project Life Cycle Module</a:t>
            </a:r>
          </a:p>
          <a:p>
            <a:pPr algn="just">
              <a:buFont typeface="+mj-lt"/>
              <a:buAutoNum type="arabicPeriod"/>
            </a:pPr>
            <a:r>
              <a:rPr lang="en-US" sz="1800" dirty="0"/>
              <a:t>Goddard Space Flight Center WIND spacecraft</a:t>
            </a:r>
          </a:p>
          <a:p>
            <a:pPr algn="just">
              <a:buFont typeface="+mj-lt"/>
              <a:buAutoNum type="arabicPeriod"/>
            </a:pPr>
            <a:r>
              <a:rPr lang="en-US" sz="1800" dirty="0"/>
              <a:t>“The System Approach to Successful Space Mission Development”, Eric Hoffman and Glen Fountain, APL</a:t>
            </a:r>
          </a:p>
          <a:p>
            <a:pPr algn="just">
              <a:buFont typeface="+mj-lt"/>
              <a:buAutoNum type="arabicPeriod"/>
            </a:pPr>
            <a:r>
              <a:rPr lang="en-US" sz="1800" dirty="0"/>
              <a:t>Design of Mission Operations Systems for Scientific Remote Sensing, Stephen Wall and Kenneth Ledbetter</a:t>
            </a:r>
          </a:p>
          <a:p>
            <a:pPr algn="just">
              <a:buFont typeface="+mj-lt"/>
              <a:buAutoNum type="arabicPeriod"/>
            </a:pPr>
            <a:r>
              <a:rPr lang="en-US" sz="1800" dirty="0" err="1"/>
              <a:t>Wikipeadia</a:t>
            </a:r>
            <a:r>
              <a:rPr lang="en-US" sz="1800" dirty="0"/>
              <a:t> – Orbits of satellites</a:t>
            </a:r>
          </a:p>
          <a:p>
            <a:pPr algn="just">
              <a:buFont typeface="+mj-lt"/>
              <a:buAutoNum type="arabicPeriod"/>
            </a:pPr>
            <a:r>
              <a:rPr lang="en-US" sz="1800" dirty="0"/>
              <a:t>Launch Site Testing and Processing,  Howard Dew</a:t>
            </a:r>
          </a:p>
          <a:p>
            <a:pPr algn="just">
              <a:buFont typeface="+mj-lt"/>
              <a:buAutoNum type="arabicPeriod"/>
            </a:pPr>
            <a:r>
              <a:rPr lang="en-US" sz="1800" dirty="0"/>
              <a:t>CCSDS Packet Telemetry</a:t>
            </a:r>
          </a:p>
          <a:p>
            <a:pPr algn="just">
              <a:buFont typeface="+mj-lt"/>
              <a:buAutoNum type="arabicPeriod"/>
            </a:pPr>
            <a:r>
              <a:rPr lang="en-US" sz="1800" dirty="0"/>
              <a:t>CCSDS Packet Command</a:t>
            </a:r>
          </a:p>
          <a:p>
            <a:pPr algn="just">
              <a:buFont typeface="+mj-lt"/>
              <a:buAutoNum type="arabicPeriod"/>
            </a:pPr>
            <a:r>
              <a:rPr lang="en-US" sz="1800" dirty="0"/>
              <a:t> SPIE – Society for Optical Engineering</a:t>
            </a:r>
          </a:p>
          <a:p>
            <a:pPr algn="just">
              <a:buFont typeface="+mj-lt"/>
              <a:buAutoNum type="arabicPeriod"/>
            </a:pPr>
            <a:r>
              <a:rPr lang="en-US" sz="1800" dirty="0"/>
              <a:t>  Discover magazine July/August 2017</a:t>
            </a:r>
          </a:p>
        </p:txBody>
      </p:sp>
      <p:sp>
        <p:nvSpPr>
          <p:cNvPr id="5" name="Slide Number Placeholder 4"/>
          <p:cNvSpPr>
            <a:spLocks noGrp="1"/>
          </p:cNvSpPr>
          <p:nvPr>
            <p:ph type="sldNum" sz="quarter" idx="12"/>
          </p:nvPr>
        </p:nvSpPr>
        <p:spPr/>
        <p:txBody>
          <a:bodyPr/>
          <a:lstStyle/>
          <a:p>
            <a:fld id="{5C190D0E-F6DF-C649-B517-00BF84BB5FDD}" type="slidenum">
              <a:rPr lang="en-US" smtClean="0"/>
              <a:t>62</a:t>
            </a:fld>
            <a:endParaRPr lang="en-US"/>
          </a:p>
        </p:txBody>
      </p:sp>
    </p:spTree>
    <p:extLst>
      <p:ext uri="{BB962C8B-B14F-4D97-AF65-F5344CB8AC3E}">
        <p14:creationId xmlns:p14="http://schemas.microsoft.com/office/powerpoint/2010/main" val="1382185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038"/>
            <a:ext cx="8229600" cy="1143000"/>
          </a:xfrm>
        </p:spPr>
        <p:txBody>
          <a:bodyPr>
            <a:normAutofit/>
          </a:bodyPr>
          <a:lstStyle/>
          <a:p>
            <a:r>
              <a:rPr lang="en-US" sz="2000" dirty="0"/>
              <a:t>Initial Concepts for a Spacecraft Mission (continued)</a:t>
            </a:r>
          </a:p>
        </p:txBody>
      </p:sp>
      <p:sp>
        <p:nvSpPr>
          <p:cNvPr id="4" name="TextBox 3"/>
          <p:cNvSpPr txBox="1"/>
          <p:nvPr/>
        </p:nvSpPr>
        <p:spPr>
          <a:xfrm>
            <a:off x="3238500" y="1417638"/>
            <a:ext cx="2006600" cy="369332"/>
          </a:xfrm>
          <a:prstGeom prst="rect">
            <a:avLst/>
          </a:prstGeom>
          <a:noFill/>
        </p:spPr>
        <p:txBody>
          <a:bodyPr wrap="square" rtlCol="0">
            <a:spAutoFit/>
          </a:bodyPr>
          <a:lstStyle/>
          <a:p>
            <a:r>
              <a:rPr lang="en-US" dirty="0"/>
              <a:t>Spacecraft Mission</a:t>
            </a:r>
          </a:p>
        </p:txBody>
      </p:sp>
      <p:sp>
        <p:nvSpPr>
          <p:cNvPr id="5" name="TextBox 4"/>
          <p:cNvSpPr txBox="1"/>
          <p:nvPr/>
        </p:nvSpPr>
        <p:spPr>
          <a:xfrm>
            <a:off x="1117600" y="2362200"/>
            <a:ext cx="2120900" cy="369332"/>
          </a:xfrm>
          <a:prstGeom prst="rect">
            <a:avLst/>
          </a:prstGeom>
          <a:noFill/>
        </p:spPr>
        <p:txBody>
          <a:bodyPr wrap="square" rtlCol="0">
            <a:spAutoFit/>
          </a:bodyPr>
          <a:lstStyle/>
          <a:p>
            <a:pPr algn="ctr"/>
            <a:r>
              <a:rPr lang="en-US" dirty="0"/>
              <a:t>Science Observatory</a:t>
            </a:r>
          </a:p>
        </p:txBody>
      </p:sp>
      <p:sp>
        <p:nvSpPr>
          <p:cNvPr id="6" name="TextBox 5"/>
          <p:cNvSpPr txBox="1"/>
          <p:nvPr/>
        </p:nvSpPr>
        <p:spPr>
          <a:xfrm>
            <a:off x="5537200" y="2362200"/>
            <a:ext cx="1612900" cy="369332"/>
          </a:xfrm>
          <a:prstGeom prst="rect">
            <a:avLst/>
          </a:prstGeom>
          <a:noFill/>
        </p:spPr>
        <p:txBody>
          <a:bodyPr wrap="square" rtlCol="0">
            <a:spAutoFit/>
          </a:bodyPr>
          <a:lstStyle/>
          <a:p>
            <a:pPr algn="ctr"/>
            <a:r>
              <a:rPr lang="en-US" dirty="0"/>
              <a:t>Spacecraft Bus</a:t>
            </a:r>
          </a:p>
        </p:txBody>
      </p:sp>
      <p:sp>
        <p:nvSpPr>
          <p:cNvPr id="7" name="TextBox 6"/>
          <p:cNvSpPr txBox="1"/>
          <p:nvPr/>
        </p:nvSpPr>
        <p:spPr>
          <a:xfrm>
            <a:off x="457200" y="3454400"/>
            <a:ext cx="1371600" cy="368300"/>
          </a:xfrm>
          <a:prstGeom prst="rect">
            <a:avLst/>
          </a:prstGeom>
          <a:noFill/>
        </p:spPr>
        <p:txBody>
          <a:bodyPr wrap="square" rtlCol="0">
            <a:spAutoFit/>
          </a:bodyPr>
          <a:lstStyle/>
          <a:p>
            <a:pPr algn="ctr"/>
            <a:r>
              <a:rPr lang="en-US" dirty="0"/>
              <a:t>Instruments</a:t>
            </a:r>
          </a:p>
        </p:txBody>
      </p:sp>
      <p:sp>
        <p:nvSpPr>
          <p:cNvPr id="8" name="TextBox 7"/>
          <p:cNvSpPr txBox="1"/>
          <p:nvPr/>
        </p:nvSpPr>
        <p:spPr>
          <a:xfrm>
            <a:off x="2298700" y="3454400"/>
            <a:ext cx="2082800" cy="369332"/>
          </a:xfrm>
          <a:prstGeom prst="rect">
            <a:avLst/>
          </a:prstGeom>
          <a:noFill/>
        </p:spPr>
        <p:txBody>
          <a:bodyPr wrap="square" rtlCol="0">
            <a:spAutoFit/>
          </a:bodyPr>
          <a:lstStyle/>
          <a:p>
            <a:pPr algn="ctr"/>
            <a:r>
              <a:rPr lang="en-US" dirty="0"/>
              <a:t>Computers/Power</a:t>
            </a:r>
          </a:p>
        </p:txBody>
      </p:sp>
      <p:sp>
        <p:nvSpPr>
          <p:cNvPr id="10" name="TextBox 9"/>
          <p:cNvSpPr txBox="1"/>
          <p:nvPr/>
        </p:nvSpPr>
        <p:spPr>
          <a:xfrm>
            <a:off x="5448300" y="3454400"/>
            <a:ext cx="2349500" cy="369332"/>
          </a:xfrm>
          <a:prstGeom prst="rect">
            <a:avLst/>
          </a:prstGeom>
          <a:noFill/>
        </p:spPr>
        <p:txBody>
          <a:bodyPr wrap="square" rtlCol="0">
            <a:spAutoFit/>
          </a:bodyPr>
          <a:lstStyle/>
          <a:p>
            <a:pPr algn="ctr"/>
            <a:r>
              <a:rPr lang="en-US" dirty="0"/>
              <a:t>Spacecraft Subsystems</a:t>
            </a:r>
          </a:p>
        </p:txBody>
      </p:sp>
      <p:sp>
        <p:nvSpPr>
          <p:cNvPr id="11" name="TextBox 10"/>
          <p:cNvSpPr txBox="1"/>
          <p:nvPr/>
        </p:nvSpPr>
        <p:spPr>
          <a:xfrm>
            <a:off x="355600" y="5448300"/>
            <a:ext cx="1473200" cy="369332"/>
          </a:xfrm>
          <a:prstGeom prst="rect">
            <a:avLst/>
          </a:prstGeom>
          <a:noFill/>
        </p:spPr>
        <p:txBody>
          <a:bodyPr wrap="square" rtlCol="0">
            <a:spAutoFit/>
          </a:bodyPr>
          <a:lstStyle/>
          <a:p>
            <a:pPr algn="ctr"/>
            <a:r>
              <a:rPr lang="en-US" dirty="0"/>
              <a:t>Science Ops</a:t>
            </a:r>
          </a:p>
        </p:txBody>
      </p:sp>
      <p:sp>
        <p:nvSpPr>
          <p:cNvPr id="12" name="TextBox 11"/>
          <p:cNvSpPr txBox="1"/>
          <p:nvPr/>
        </p:nvSpPr>
        <p:spPr>
          <a:xfrm>
            <a:off x="2209800" y="5448300"/>
            <a:ext cx="1765300" cy="369332"/>
          </a:xfrm>
          <a:prstGeom prst="rect">
            <a:avLst/>
          </a:prstGeom>
          <a:noFill/>
        </p:spPr>
        <p:txBody>
          <a:bodyPr wrap="square" rtlCol="0">
            <a:spAutoFit/>
          </a:bodyPr>
          <a:lstStyle/>
          <a:p>
            <a:pPr algn="ctr"/>
            <a:r>
              <a:rPr lang="en-US" dirty="0"/>
              <a:t>Mission Control</a:t>
            </a:r>
          </a:p>
        </p:txBody>
      </p:sp>
      <p:sp>
        <p:nvSpPr>
          <p:cNvPr id="13" name="TextBox 12"/>
          <p:cNvSpPr txBox="1"/>
          <p:nvPr/>
        </p:nvSpPr>
        <p:spPr>
          <a:xfrm>
            <a:off x="4254500" y="5448300"/>
            <a:ext cx="1778000" cy="369332"/>
          </a:xfrm>
          <a:prstGeom prst="rect">
            <a:avLst/>
          </a:prstGeom>
          <a:noFill/>
        </p:spPr>
        <p:txBody>
          <a:bodyPr wrap="square" rtlCol="0">
            <a:spAutoFit/>
          </a:bodyPr>
          <a:lstStyle/>
          <a:p>
            <a:pPr algn="ctr"/>
            <a:r>
              <a:rPr lang="en-US" dirty="0"/>
              <a:t>Communications</a:t>
            </a:r>
          </a:p>
        </p:txBody>
      </p:sp>
      <p:sp>
        <p:nvSpPr>
          <p:cNvPr id="14" name="TextBox 13"/>
          <p:cNvSpPr txBox="1"/>
          <p:nvPr/>
        </p:nvSpPr>
        <p:spPr>
          <a:xfrm>
            <a:off x="6210300" y="5448300"/>
            <a:ext cx="1651000" cy="369332"/>
          </a:xfrm>
          <a:prstGeom prst="rect">
            <a:avLst/>
          </a:prstGeom>
          <a:noFill/>
        </p:spPr>
        <p:txBody>
          <a:bodyPr wrap="square" rtlCol="0">
            <a:spAutoFit/>
          </a:bodyPr>
          <a:lstStyle/>
          <a:p>
            <a:pPr algn="ctr"/>
            <a:r>
              <a:rPr lang="en-US" dirty="0"/>
              <a:t>Flight Dynamics</a:t>
            </a:r>
          </a:p>
        </p:txBody>
      </p:sp>
      <p:sp>
        <p:nvSpPr>
          <p:cNvPr id="16" name="TextBox 15"/>
          <p:cNvSpPr txBox="1"/>
          <p:nvPr/>
        </p:nvSpPr>
        <p:spPr>
          <a:xfrm>
            <a:off x="3238500" y="6197600"/>
            <a:ext cx="2006600" cy="369332"/>
          </a:xfrm>
          <a:prstGeom prst="rect">
            <a:avLst/>
          </a:prstGeom>
          <a:noFill/>
        </p:spPr>
        <p:txBody>
          <a:bodyPr wrap="square" rtlCol="0">
            <a:spAutoFit/>
          </a:bodyPr>
          <a:lstStyle/>
          <a:p>
            <a:pPr algn="ctr"/>
            <a:r>
              <a:rPr lang="en-US" dirty="0"/>
              <a:t>Other Facilities also</a:t>
            </a:r>
          </a:p>
        </p:txBody>
      </p:sp>
      <p:cxnSp>
        <p:nvCxnSpPr>
          <p:cNvPr id="18" name="Straight Arrow Connector 17"/>
          <p:cNvCxnSpPr/>
          <p:nvPr/>
        </p:nvCxnSpPr>
        <p:spPr>
          <a:xfrm flipH="1">
            <a:off x="2717800" y="1786970"/>
            <a:ext cx="800100" cy="5752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902200" y="1786970"/>
            <a:ext cx="1130300" cy="5752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endCxn id="7" idx="0"/>
          </p:cNvCxnSpPr>
          <p:nvPr/>
        </p:nvCxnSpPr>
        <p:spPr>
          <a:xfrm flipH="1">
            <a:off x="1143000" y="2731532"/>
            <a:ext cx="774700" cy="7228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2425700" y="2731532"/>
            <a:ext cx="622300" cy="7228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6" idx="2"/>
          </p:cNvCxnSpPr>
          <p:nvPr/>
        </p:nvCxnSpPr>
        <p:spPr>
          <a:xfrm>
            <a:off x="6343650" y="2731532"/>
            <a:ext cx="19050" cy="7228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endCxn id="10" idx="1"/>
          </p:cNvCxnSpPr>
          <p:nvPr/>
        </p:nvCxnSpPr>
        <p:spPr>
          <a:xfrm flipV="1">
            <a:off x="4254500" y="3639066"/>
            <a:ext cx="1193800" cy="583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571500" y="3823732"/>
            <a:ext cx="406400" cy="16245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7" idx="2"/>
            <a:endCxn id="11" idx="0"/>
          </p:cNvCxnSpPr>
          <p:nvPr/>
        </p:nvCxnSpPr>
        <p:spPr>
          <a:xfrm flipH="1">
            <a:off x="1092200" y="3822700"/>
            <a:ext cx="50800" cy="1625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1447800" y="3823732"/>
            <a:ext cx="139700" cy="16245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8" idx="2"/>
          </p:cNvCxnSpPr>
          <p:nvPr/>
        </p:nvCxnSpPr>
        <p:spPr>
          <a:xfrm flipH="1">
            <a:off x="3327400" y="3823732"/>
            <a:ext cx="12700" cy="14467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a:off x="5245100" y="4007366"/>
            <a:ext cx="1098550" cy="12954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6604000" y="3975100"/>
            <a:ext cx="546100" cy="12954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048000" y="6197600"/>
            <a:ext cx="2400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048000" y="6197600"/>
            <a:ext cx="0" cy="369332"/>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3048000" y="6566932"/>
            <a:ext cx="24003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5448300" y="6197600"/>
            <a:ext cx="0" cy="369332"/>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43F17F4C-DAC0-4F54-B42E-AC7F7EEF2E2C}"/>
              </a:ext>
            </a:extLst>
          </p:cNvPr>
          <p:cNvCxnSpPr>
            <a:cxnSpLocks/>
          </p:cNvCxnSpPr>
          <p:nvPr/>
        </p:nvCxnSpPr>
        <p:spPr>
          <a:xfrm flipH="1">
            <a:off x="3844926" y="3969266"/>
            <a:ext cx="1692274" cy="139854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5175812" y="1644738"/>
            <a:ext cx="142737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697084" y="1460072"/>
            <a:ext cx="1805732" cy="369332"/>
          </a:xfrm>
          <a:prstGeom prst="rect">
            <a:avLst/>
          </a:prstGeom>
          <a:noFill/>
        </p:spPr>
        <p:txBody>
          <a:bodyPr wrap="square" rtlCol="0">
            <a:spAutoFit/>
          </a:bodyPr>
          <a:lstStyle/>
          <a:p>
            <a:r>
              <a:rPr lang="en-US" dirty="0"/>
              <a:t>Launch Vehicle</a:t>
            </a:r>
          </a:p>
        </p:txBody>
      </p:sp>
    </p:spTree>
    <p:extLst>
      <p:ext uri="{BB962C8B-B14F-4D97-AF65-F5344CB8AC3E}">
        <p14:creationId xmlns:p14="http://schemas.microsoft.com/office/powerpoint/2010/main" val="3911320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CB201-01C3-469E-8CCB-23C9867C38CD}"/>
              </a:ext>
            </a:extLst>
          </p:cNvPr>
          <p:cNvSpPr>
            <a:spLocks noGrp="1"/>
          </p:cNvSpPr>
          <p:nvPr>
            <p:ph type="title"/>
          </p:nvPr>
        </p:nvSpPr>
        <p:spPr>
          <a:xfrm>
            <a:off x="457200" y="274638"/>
            <a:ext cx="8229600" cy="715962"/>
          </a:xfrm>
        </p:spPr>
        <p:txBody>
          <a:bodyPr>
            <a:normAutofit/>
          </a:bodyPr>
          <a:lstStyle/>
          <a:p>
            <a:r>
              <a:rPr lang="en-US" sz="2000" dirty="0"/>
              <a:t>Initial Concepts for a Spacecraft Mission (continued)</a:t>
            </a:r>
          </a:p>
        </p:txBody>
      </p:sp>
      <p:sp>
        <p:nvSpPr>
          <p:cNvPr id="4" name="Content Placeholder 3">
            <a:extLst>
              <a:ext uri="{FF2B5EF4-FFF2-40B4-BE49-F238E27FC236}">
                <a16:creationId xmlns:a16="http://schemas.microsoft.com/office/drawing/2014/main" id="{08A7EE4B-AEA4-4FAF-ACC3-19548154FF98}"/>
              </a:ext>
            </a:extLst>
          </p:cNvPr>
          <p:cNvSpPr>
            <a:spLocks noGrp="1"/>
          </p:cNvSpPr>
          <p:nvPr>
            <p:ph idx="1"/>
          </p:nvPr>
        </p:nvSpPr>
        <p:spPr>
          <a:xfrm>
            <a:off x="247650" y="1566862"/>
            <a:ext cx="8586634" cy="4525963"/>
          </a:xfrm>
        </p:spPr>
        <p:txBody>
          <a:bodyPr>
            <a:normAutofit/>
          </a:bodyPr>
          <a:lstStyle/>
          <a:p>
            <a:r>
              <a:rPr lang="en-US" sz="1800" dirty="0"/>
              <a:t>Spacecraft Bus components</a:t>
            </a:r>
          </a:p>
          <a:p>
            <a:pPr lvl="1"/>
            <a:r>
              <a:rPr lang="en-US" sz="1600" dirty="0"/>
              <a:t>Power  --  solar panels, Radioisotope </a:t>
            </a:r>
            <a:r>
              <a:rPr lang="en-US" sz="1600" dirty="0" err="1"/>
              <a:t>Thermalelectric</a:t>
            </a:r>
            <a:r>
              <a:rPr lang="en-US" sz="1600" dirty="0"/>
              <a:t> Generator (RTG), long term batteries </a:t>
            </a:r>
          </a:p>
          <a:p>
            <a:pPr lvl="1"/>
            <a:r>
              <a:rPr lang="en-US" sz="1600" dirty="0"/>
              <a:t>Communications --  High gain and low gain antenna’s</a:t>
            </a:r>
          </a:p>
          <a:p>
            <a:pPr lvl="1"/>
            <a:r>
              <a:rPr lang="en-US" sz="1600" dirty="0"/>
              <a:t>Star Trackers  --  optical device pointing to a star(s) and locks on  to maintain directional control which measures the position of stars</a:t>
            </a:r>
          </a:p>
          <a:p>
            <a:pPr lvl="1"/>
            <a:r>
              <a:rPr lang="en-US" sz="1600" dirty="0"/>
              <a:t>Thermal blankets  --  keeps component systems within acceptable temperature ranges</a:t>
            </a:r>
          </a:p>
          <a:p>
            <a:pPr lvl="1"/>
            <a:r>
              <a:rPr lang="en-US" sz="1600" dirty="0"/>
              <a:t>Gyroscopes --  provides spacecraft stabilization and control</a:t>
            </a:r>
          </a:p>
          <a:p>
            <a:pPr lvl="1"/>
            <a:r>
              <a:rPr lang="en-US" sz="1600" dirty="0"/>
              <a:t>Recording Devices --  saves data for later downloads</a:t>
            </a:r>
          </a:p>
          <a:p>
            <a:pPr lvl="1"/>
            <a:r>
              <a:rPr lang="en-US" sz="1600" dirty="0"/>
              <a:t>Batteries  --  used after launch until the solar arrays are deployed</a:t>
            </a:r>
          </a:p>
          <a:p>
            <a:pPr lvl="1"/>
            <a:r>
              <a:rPr lang="en-US" sz="1600" dirty="0"/>
              <a:t>Propulsion  -- hydrazine fuel or ION engines (electric propulsion)</a:t>
            </a:r>
          </a:p>
          <a:p>
            <a:pPr lvl="1"/>
            <a:r>
              <a:rPr lang="en-US" sz="1600" dirty="0"/>
              <a:t>Main and backup computers  --  this is the On Board Computers (OBCs)</a:t>
            </a:r>
          </a:p>
          <a:p>
            <a:pPr lvl="1"/>
            <a:endParaRPr lang="en-US" sz="1600" dirty="0"/>
          </a:p>
          <a:p>
            <a:r>
              <a:rPr lang="en-US" sz="1800" dirty="0"/>
              <a:t>Space qualified parts are used which may seem “out of date” by the public but are important for a successful mission</a:t>
            </a:r>
          </a:p>
          <a:p>
            <a:pPr lvl="1"/>
            <a:r>
              <a:rPr lang="en-US" sz="1600" dirty="0"/>
              <a:t>Legacy equipment versus new equipment</a:t>
            </a:r>
          </a:p>
        </p:txBody>
      </p:sp>
      <p:sp>
        <p:nvSpPr>
          <p:cNvPr id="3" name="Slide Number Placeholder 2">
            <a:extLst>
              <a:ext uri="{FF2B5EF4-FFF2-40B4-BE49-F238E27FC236}">
                <a16:creationId xmlns:a16="http://schemas.microsoft.com/office/drawing/2014/main" id="{4455B5CC-B328-423F-8CCC-680C929BEEFC}"/>
              </a:ext>
            </a:extLst>
          </p:cNvPr>
          <p:cNvSpPr>
            <a:spLocks noGrp="1"/>
          </p:cNvSpPr>
          <p:nvPr>
            <p:ph type="sldNum" sz="quarter" idx="12"/>
          </p:nvPr>
        </p:nvSpPr>
        <p:spPr/>
        <p:txBody>
          <a:bodyPr/>
          <a:lstStyle/>
          <a:p>
            <a:fld id="{5C190D0E-F6DF-C649-B517-00BF84BB5FDD}" type="slidenum">
              <a:rPr lang="en-US" smtClean="0"/>
              <a:t>8</a:t>
            </a:fld>
            <a:endParaRPr lang="en-US" dirty="0"/>
          </a:p>
        </p:txBody>
      </p:sp>
    </p:spTree>
    <p:extLst>
      <p:ext uri="{BB962C8B-B14F-4D97-AF65-F5344CB8AC3E}">
        <p14:creationId xmlns:p14="http://schemas.microsoft.com/office/powerpoint/2010/main" val="3082107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717"/>
            <a:ext cx="8229600" cy="717478"/>
          </a:xfrm>
        </p:spPr>
        <p:txBody>
          <a:bodyPr>
            <a:normAutofit/>
          </a:bodyPr>
          <a:lstStyle/>
          <a:p>
            <a:r>
              <a:rPr lang="en-US" sz="2000" dirty="0"/>
              <a:t>Initial Concepts for a Spacecraft Mission (Continued)</a:t>
            </a:r>
          </a:p>
        </p:txBody>
      </p:sp>
      <p:sp>
        <p:nvSpPr>
          <p:cNvPr id="3" name="Content Placeholder 2"/>
          <p:cNvSpPr>
            <a:spLocks noGrp="1"/>
          </p:cNvSpPr>
          <p:nvPr>
            <p:ph idx="1"/>
          </p:nvPr>
        </p:nvSpPr>
        <p:spPr/>
        <p:txBody>
          <a:bodyPr>
            <a:normAutofit/>
          </a:bodyPr>
          <a:lstStyle/>
          <a:p>
            <a:r>
              <a:rPr lang="en-US" sz="1800" dirty="0"/>
              <a:t>Observatory</a:t>
            </a:r>
          </a:p>
          <a:p>
            <a:pPr lvl="1"/>
            <a:endParaRPr lang="en-US" sz="1400" dirty="0"/>
          </a:p>
          <a:p>
            <a:pPr lvl="1"/>
            <a:r>
              <a:rPr lang="en-US" sz="1600" dirty="0"/>
              <a:t>Main computer that connects between the spacecraft bus and the instrument(s) </a:t>
            </a:r>
          </a:p>
          <a:p>
            <a:pPr lvl="1"/>
            <a:endParaRPr lang="en-US" sz="1600" dirty="0"/>
          </a:p>
          <a:p>
            <a:pPr lvl="1"/>
            <a:r>
              <a:rPr lang="en-US" sz="1600" dirty="0"/>
              <a:t>One or more science instruments</a:t>
            </a:r>
          </a:p>
          <a:p>
            <a:pPr lvl="1"/>
            <a:r>
              <a:rPr lang="en-US" sz="1600" dirty="0"/>
              <a:t>Computer for each instrument with software to communicate not only with the instrument(s) but also with the main observatory computer</a:t>
            </a:r>
          </a:p>
          <a:p>
            <a:pPr lvl="1"/>
            <a:r>
              <a:rPr lang="en-US" sz="1600" dirty="0"/>
              <a:t>High Voltage and Low Voltage power supplies</a:t>
            </a:r>
          </a:p>
          <a:p>
            <a:pPr lvl="1"/>
            <a:r>
              <a:rPr lang="en-US" sz="1600" dirty="0"/>
              <a:t>Any additional sensors for fine pointing or for adding additional data for the instrument</a:t>
            </a:r>
          </a:p>
          <a:p>
            <a:endParaRPr lang="en-US" sz="1800" dirty="0"/>
          </a:p>
        </p:txBody>
      </p:sp>
      <p:sp>
        <p:nvSpPr>
          <p:cNvPr id="4" name="Slide Number Placeholder 3"/>
          <p:cNvSpPr>
            <a:spLocks noGrp="1"/>
          </p:cNvSpPr>
          <p:nvPr>
            <p:ph type="sldNum" sz="quarter" idx="12"/>
          </p:nvPr>
        </p:nvSpPr>
        <p:spPr/>
        <p:txBody>
          <a:bodyPr/>
          <a:lstStyle/>
          <a:p>
            <a:fld id="{5C190D0E-F6DF-C649-B517-00BF84BB5FDD}" type="slidenum">
              <a:rPr lang="en-US" smtClean="0"/>
              <a:t>9</a:t>
            </a:fld>
            <a:endParaRPr lang="en-US"/>
          </a:p>
        </p:txBody>
      </p:sp>
    </p:spTree>
    <p:extLst>
      <p:ext uri="{BB962C8B-B14F-4D97-AF65-F5344CB8AC3E}">
        <p14:creationId xmlns:p14="http://schemas.microsoft.com/office/powerpoint/2010/main" val="1587413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1765</TotalTime>
  <Words>4723</Words>
  <Application>Microsoft Office PowerPoint</Application>
  <PresentationFormat>On-screen Show (4:3)</PresentationFormat>
  <Paragraphs>821</Paragraphs>
  <Slides>62</Slides>
  <Notes>42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62</vt:i4>
      </vt:variant>
    </vt:vector>
  </HeadingPairs>
  <TitlesOfParts>
    <vt:vector size="66" baseType="lpstr">
      <vt:lpstr>Arial</vt:lpstr>
      <vt:lpstr>Calibri</vt:lpstr>
      <vt:lpstr>Times New Roman</vt:lpstr>
      <vt:lpstr>Office Theme</vt:lpstr>
      <vt:lpstr>How a Spacecraft Mission is Developed</vt:lpstr>
      <vt:lpstr>Agenda</vt:lpstr>
      <vt:lpstr>Introduction</vt:lpstr>
      <vt:lpstr>Introduction (Continued)</vt:lpstr>
      <vt:lpstr>PowerPoint Presentation</vt:lpstr>
      <vt:lpstr>Initial Concepts for a Spacecraft Mission</vt:lpstr>
      <vt:lpstr>Initial Concepts for a Spacecraft Mission (continued)</vt:lpstr>
      <vt:lpstr>Initial Concepts for a Spacecraft Mission (continued)</vt:lpstr>
      <vt:lpstr>Initial Concepts for a Spacecraft Mission (Continued)</vt:lpstr>
      <vt:lpstr>Peer Review Process</vt:lpstr>
      <vt:lpstr>PowerPoint Presentation</vt:lpstr>
      <vt:lpstr>Approval and Funding Process</vt:lpstr>
      <vt:lpstr>Approval and Funding Process (Continued) </vt:lpstr>
      <vt:lpstr>Headquarters Process</vt:lpstr>
      <vt:lpstr>Personnel Selection Process</vt:lpstr>
      <vt:lpstr>Facilities</vt:lpstr>
      <vt:lpstr>Facilities (continued)</vt:lpstr>
      <vt:lpstr>Documentation Process</vt:lpstr>
      <vt:lpstr>Documentation Process (continued)</vt:lpstr>
      <vt:lpstr>Requirements Process</vt:lpstr>
      <vt:lpstr>Design Process</vt:lpstr>
      <vt:lpstr>Design Process (continued)</vt:lpstr>
      <vt:lpstr>Review Process</vt:lpstr>
      <vt:lpstr>PowerPoint Presentation</vt:lpstr>
      <vt:lpstr>Facility Testing</vt:lpstr>
      <vt:lpstr>Telemetry and Commanding Systems</vt:lpstr>
      <vt:lpstr>Telemetry System (continued)</vt:lpstr>
      <vt:lpstr>Packetized Telemetry Format</vt:lpstr>
      <vt:lpstr>Command Format (continued)</vt:lpstr>
      <vt:lpstr>Command Format (continued)</vt:lpstr>
      <vt:lpstr>Coordination Process</vt:lpstr>
      <vt:lpstr>Facility Interface Testing</vt:lpstr>
      <vt:lpstr>PowerPoint Presentation</vt:lpstr>
      <vt:lpstr>PowerPoint Presentation</vt:lpstr>
      <vt:lpstr>Observatory Testing</vt:lpstr>
      <vt:lpstr>Integration Testing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Spacecraft and Observatory Instrument  Testing After Launch</vt:lpstr>
      <vt:lpstr>Ongoing Support of the Satellite and Science Data Processing</vt:lpstr>
      <vt:lpstr>Spacecraft Bus and Launch Vehicles</vt:lpstr>
      <vt:lpstr>PowerPoint Presentation</vt:lpstr>
      <vt:lpstr>Launch Day – Falcon Heavy Rocket</vt:lpstr>
      <vt:lpstr>Conclusion and Issues</vt:lpstr>
      <vt:lpstr>Citations</vt:lpstr>
    </vt:vector>
  </TitlesOfParts>
  <Company>retired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a Spacecraft Mission is Developed</dc:title>
  <dc:creator>Bob Dutilly</dc:creator>
  <cp:lastModifiedBy>Charles Rimpo</cp:lastModifiedBy>
  <cp:revision>247</cp:revision>
  <cp:lastPrinted>2017-01-16T22:10:50Z</cp:lastPrinted>
  <dcterms:created xsi:type="dcterms:W3CDTF">2016-11-30T18:28:42Z</dcterms:created>
  <dcterms:modified xsi:type="dcterms:W3CDTF">2019-01-21T21:26:46Z</dcterms:modified>
</cp:coreProperties>
</file>